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3"/>
  </p:notesMasterIdLst>
  <p:sldIdLst>
    <p:sldId id="307" r:id="rId2"/>
    <p:sldId id="309" r:id="rId3"/>
    <p:sldId id="317" r:id="rId4"/>
    <p:sldId id="311" r:id="rId5"/>
    <p:sldId id="313" r:id="rId6"/>
    <p:sldId id="308" r:id="rId7"/>
    <p:sldId id="314" r:id="rId8"/>
    <p:sldId id="315" r:id="rId9"/>
    <p:sldId id="319" r:id="rId10"/>
    <p:sldId id="262" r:id="rId11"/>
    <p:sldId id="318" r:id="rId12"/>
  </p:sldIdLst>
  <p:sldSz cx="9144000" cy="5143500" type="screen16x9"/>
  <p:notesSz cx="6858000" cy="9144000"/>
  <p:embeddedFontLst>
    <p:embeddedFont>
      <p:font typeface="Arimo" panose="020B0604020202020204" charset="0"/>
      <p:regular r:id="rId14"/>
      <p:bold r:id="rId15"/>
      <p:italic r:id="rId16"/>
      <p:boldItalic r:id="rId17"/>
    </p:embeddedFont>
    <p:embeddedFont>
      <p:font typeface="Comfortaa" panose="020B0604020202020204" charset="0"/>
      <p:regular r:id="rId18"/>
      <p:bold r:id="rId19"/>
    </p:embeddedFont>
    <p:embeddedFont>
      <p:font typeface="Lato" panose="020F0502020204030203" pitchFamily="34" charset="0"/>
      <p:regular r:id="rId20"/>
      <p:bold r:id="rId21"/>
      <p:italic r:id="rId22"/>
      <p:boldItalic r:id="rId23"/>
    </p:embeddedFont>
    <p:embeddedFont>
      <p:font typeface="Lato Light" panose="020F0502020204030203" pitchFamily="34" charset="0"/>
      <p:regular r:id="rId24"/>
      <p:italic r:id="rId25"/>
    </p:embeddedFont>
    <p:embeddedFont>
      <p:font typeface="Leckerli One" panose="020B0604020202020204" charset="0"/>
      <p:regular r:id="rId26"/>
    </p:embeddedFont>
    <p:embeddedFont>
      <p:font typeface="Patrick Hand SC" panose="00000500000000000000" pitchFamily="2" charset="0"/>
      <p:regular r:id="rId27"/>
    </p:embeddedFont>
    <p:embeddedFont>
      <p:font typeface="Permanent Marker" panose="020B0604020202020204" charset="0"/>
      <p:regular r:id="rId28"/>
    </p:embeddedFont>
    <p:embeddedFont>
      <p:font typeface="Rochester" panose="020B0604020202020204" charset="0"/>
      <p:regular r:id="rId29"/>
    </p:embeddedFont>
    <p:embeddedFont>
      <p:font typeface="Short Stack" panose="020B0604020202020204" charset="0"/>
      <p:regular r:id="rId30"/>
    </p:embeddedFont>
    <p:embeddedFont>
      <p:font typeface="Timeless" panose="02000503060000020004" pitchFamily="2" charset="0"/>
      <p:regular r:id="rId31"/>
      <p:bold r:id="rId32"/>
    </p:embeddedFont>
    <p:embeddedFont>
      <p:font typeface="Yanone Kaffeesatz"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moud AboEl-Wfa" initials="MAW" lastIdx="1" clrIdx="0">
    <p:extLst>
      <p:ext uri="{19B8F6BF-5375-455C-9EA6-DF929625EA0E}">
        <p15:presenceInfo xmlns:p15="http://schemas.microsoft.com/office/powerpoint/2012/main" userId="S::maboe017@uottawa.ca::6df20778-db25-496f-852b-327e891318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787"/>
    <a:srgbClr val="A6DF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84A5CF-0F26-465F-A5D6-0B1CF8D15DB2}">
  <a:tblStyle styleId="{4C84A5CF-0F26-465F-A5D6-0B1CF8D15D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319" autoAdjust="0"/>
  </p:normalViewPr>
  <p:slideViewPr>
    <p:cSldViewPr snapToGrid="0">
      <p:cViewPr varScale="1">
        <p:scale>
          <a:sx n="85" d="100"/>
          <a:sy n="85" d="100"/>
        </p:scale>
        <p:origin x="408"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image" Target="../media/image12.gif"/></Relationships>
</file>

<file path=ppt/diagrams/_rels/drawing1.xml.rels><?xml version="1.0" encoding="UTF-8" standalone="yes"?>
<Relationships xmlns="http://schemas.openxmlformats.org/package/2006/relationships"><Relationship Id="rId1" Type="http://schemas.openxmlformats.org/officeDocument/2006/relationships/image" Target="../media/image12.g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36B137-8EA9-4400-A8E3-8000A7D35BC2}" type="doc">
      <dgm:prSet loTypeId="urn:microsoft.com/office/officeart/2008/layout/HexagonCluster" loCatId="picture" qsTypeId="urn:microsoft.com/office/officeart/2005/8/quickstyle/simple1" qsCatId="simple" csTypeId="urn:microsoft.com/office/officeart/2005/8/colors/accent1_2" csCatId="accent1" phldr="1"/>
      <dgm:spPr/>
    </dgm:pt>
    <dgm:pt modelId="{FA86DC12-94FC-4A09-A36A-3D4D8A21257D}">
      <dgm:prSet phldrT="[Text]" custT="1"/>
      <dgm:spPr/>
      <dgm:t>
        <a:bodyPr/>
        <a:lstStyle/>
        <a:p>
          <a:r>
            <a:rPr lang="en-AS" sz="2400" dirty="0">
              <a:solidFill>
                <a:schemeClr val="tx1"/>
              </a:solidFill>
            </a:rPr>
            <a:t>TARS</a:t>
          </a:r>
          <a:endParaRPr lang="en-US" sz="2400" dirty="0">
            <a:solidFill>
              <a:schemeClr val="tx1"/>
            </a:solidFill>
          </a:endParaRPr>
        </a:p>
      </dgm:t>
    </dgm:pt>
    <dgm:pt modelId="{F6ACA9A6-10D0-4335-B05B-A0B9D910BC25}" type="sibTrans" cxnId="{374A0F29-166E-474E-99F5-A506CD60141C}">
      <dgm:prSet/>
      <dgm:spPr>
        <a:blipFill rotWithShape="1">
          <a:blip xmlns:r="http://schemas.openxmlformats.org/officeDocument/2006/relationships" r:embed="rId1">
            <a:alphaModFix/>
          </a:blip>
          <a:srcRect/>
          <a:stretch>
            <a:fillRect t="-8000" b="-8000"/>
          </a:stretch>
        </a:blipFill>
      </dgm:spPr>
      <dgm:t>
        <a:bodyPr/>
        <a:lstStyle/>
        <a:p>
          <a:endParaRPr lang="en-US"/>
        </a:p>
      </dgm:t>
    </dgm:pt>
    <dgm:pt modelId="{365322FA-A799-448A-8E56-2B305074E9A8}" type="parTrans" cxnId="{374A0F29-166E-474E-99F5-A506CD60141C}">
      <dgm:prSet/>
      <dgm:spPr/>
      <dgm:t>
        <a:bodyPr/>
        <a:lstStyle/>
        <a:p>
          <a:endParaRPr lang="en-US"/>
        </a:p>
      </dgm:t>
    </dgm:pt>
    <dgm:pt modelId="{AD82621F-DD81-490A-B4A1-C70C116DCEBD}" type="pres">
      <dgm:prSet presAssocID="{9C36B137-8EA9-4400-A8E3-8000A7D35BC2}" presName="Name0" presStyleCnt="0">
        <dgm:presLayoutVars>
          <dgm:chMax val="21"/>
          <dgm:chPref val="21"/>
        </dgm:presLayoutVars>
      </dgm:prSet>
      <dgm:spPr/>
    </dgm:pt>
    <dgm:pt modelId="{A4ECB86E-8DC9-410A-AC0C-4990C9712837}" type="pres">
      <dgm:prSet presAssocID="{FA86DC12-94FC-4A09-A36A-3D4D8A21257D}" presName="text1" presStyleCnt="0"/>
      <dgm:spPr/>
    </dgm:pt>
    <dgm:pt modelId="{0A6CCCCA-AE20-4874-BFDD-4247F2C765BD}" type="pres">
      <dgm:prSet presAssocID="{FA86DC12-94FC-4A09-A36A-3D4D8A21257D}" presName="textRepeatNode" presStyleLbl="alignNode1" presStyleIdx="0" presStyleCnt="1">
        <dgm:presLayoutVars>
          <dgm:chMax val="0"/>
          <dgm:chPref val="0"/>
          <dgm:bulletEnabled val="1"/>
        </dgm:presLayoutVars>
      </dgm:prSet>
      <dgm:spPr/>
    </dgm:pt>
    <dgm:pt modelId="{4C57CEF9-536A-4B95-9E81-F538B61F7CED}" type="pres">
      <dgm:prSet presAssocID="{FA86DC12-94FC-4A09-A36A-3D4D8A21257D}" presName="textaccent1" presStyleCnt="0"/>
      <dgm:spPr/>
    </dgm:pt>
    <dgm:pt modelId="{780B7F12-E315-48F9-AEE5-44C38BD5720F}" type="pres">
      <dgm:prSet presAssocID="{FA86DC12-94FC-4A09-A36A-3D4D8A21257D}" presName="accentRepeatNode" presStyleLbl="solidAlignAcc1" presStyleIdx="0" presStyleCnt="2"/>
      <dgm:spPr/>
    </dgm:pt>
    <dgm:pt modelId="{4B3E8569-B3A2-4B48-8D5D-86A5D7E7E8D8}" type="pres">
      <dgm:prSet presAssocID="{F6ACA9A6-10D0-4335-B05B-A0B9D910BC25}" presName="image1" presStyleCnt="0"/>
      <dgm:spPr/>
    </dgm:pt>
    <dgm:pt modelId="{D84DC640-FE83-4606-89B8-BA6E5A5CC555}" type="pres">
      <dgm:prSet presAssocID="{F6ACA9A6-10D0-4335-B05B-A0B9D910BC25}" presName="imageRepeatNode" presStyleLbl="alignAcc1" presStyleIdx="0" presStyleCnt="1"/>
      <dgm:spPr/>
    </dgm:pt>
    <dgm:pt modelId="{A7FDCACC-C3FC-4938-91EC-6328DFD7E3AB}" type="pres">
      <dgm:prSet presAssocID="{F6ACA9A6-10D0-4335-B05B-A0B9D910BC25}" presName="imageaccent1" presStyleCnt="0"/>
      <dgm:spPr/>
    </dgm:pt>
    <dgm:pt modelId="{F1A0D724-FDFE-41C0-880B-7C6D2FB6FA58}" type="pres">
      <dgm:prSet presAssocID="{F6ACA9A6-10D0-4335-B05B-A0B9D910BC25}" presName="accentRepeatNode" presStyleLbl="solidAlignAcc1" presStyleIdx="1" presStyleCnt="2"/>
      <dgm:spPr/>
    </dgm:pt>
  </dgm:ptLst>
  <dgm:cxnLst>
    <dgm:cxn modelId="{374A0F29-166E-474E-99F5-A506CD60141C}" srcId="{9C36B137-8EA9-4400-A8E3-8000A7D35BC2}" destId="{FA86DC12-94FC-4A09-A36A-3D4D8A21257D}" srcOrd="0" destOrd="0" parTransId="{365322FA-A799-448A-8E56-2B305074E9A8}" sibTransId="{F6ACA9A6-10D0-4335-B05B-A0B9D910BC25}"/>
    <dgm:cxn modelId="{8090BC39-4DDF-45EA-973E-4FD056D6FDB6}" type="presOf" srcId="{F6ACA9A6-10D0-4335-B05B-A0B9D910BC25}" destId="{D84DC640-FE83-4606-89B8-BA6E5A5CC555}" srcOrd="0" destOrd="0" presId="urn:microsoft.com/office/officeart/2008/layout/HexagonCluster"/>
    <dgm:cxn modelId="{C24198A9-16D8-4077-BE9B-A249F0B07A60}" type="presOf" srcId="{9C36B137-8EA9-4400-A8E3-8000A7D35BC2}" destId="{AD82621F-DD81-490A-B4A1-C70C116DCEBD}" srcOrd="0" destOrd="0" presId="urn:microsoft.com/office/officeart/2008/layout/HexagonCluster"/>
    <dgm:cxn modelId="{D8AD87C5-D66A-4057-9D1D-D245B675DC07}" type="presOf" srcId="{FA86DC12-94FC-4A09-A36A-3D4D8A21257D}" destId="{0A6CCCCA-AE20-4874-BFDD-4247F2C765BD}" srcOrd="0" destOrd="0" presId="urn:microsoft.com/office/officeart/2008/layout/HexagonCluster"/>
    <dgm:cxn modelId="{18A613FE-0B57-4C62-9ACA-88437E5E6351}" type="presParOf" srcId="{AD82621F-DD81-490A-B4A1-C70C116DCEBD}" destId="{A4ECB86E-8DC9-410A-AC0C-4990C9712837}" srcOrd="0" destOrd="0" presId="urn:microsoft.com/office/officeart/2008/layout/HexagonCluster"/>
    <dgm:cxn modelId="{5C5D6C7A-6D32-4AA5-A666-5A23AFA9F0EF}" type="presParOf" srcId="{A4ECB86E-8DC9-410A-AC0C-4990C9712837}" destId="{0A6CCCCA-AE20-4874-BFDD-4247F2C765BD}" srcOrd="0" destOrd="0" presId="urn:microsoft.com/office/officeart/2008/layout/HexagonCluster"/>
    <dgm:cxn modelId="{C92D444D-FC75-4EDA-B9B0-86249D9241B1}" type="presParOf" srcId="{AD82621F-DD81-490A-B4A1-C70C116DCEBD}" destId="{4C57CEF9-536A-4B95-9E81-F538B61F7CED}" srcOrd="1" destOrd="0" presId="urn:microsoft.com/office/officeart/2008/layout/HexagonCluster"/>
    <dgm:cxn modelId="{DF798EB0-34C6-4B2E-AF46-B823DCD333D3}" type="presParOf" srcId="{4C57CEF9-536A-4B95-9E81-F538B61F7CED}" destId="{780B7F12-E315-48F9-AEE5-44C38BD5720F}" srcOrd="0" destOrd="0" presId="urn:microsoft.com/office/officeart/2008/layout/HexagonCluster"/>
    <dgm:cxn modelId="{AE8B18A6-17F7-4B5F-9EC6-CAC2DD412AC1}" type="presParOf" srcId="{AD82621F-DD81-490A-B4A1-C70C116DCEBD}" destId="{4B3E8569-B3A2-4B48-8D5D-86A5D7E7E8D8}" srcOrd="2" destOrd="0" presId="urn:microsoft.com/office/officeart/2008/layout/HexagonCluster"/>
    <dgm:cxn modelId="{87D3B1D4-7069-4E14-95AE-447FB10A0240}" type="presParOf" srcId="{4B3E8569-B3A2-4B48-8D5D-86A5D7E7E8D8}" destId="{D84DC640-FE83-4606-89B8-BA6E5A5CC555}" srcOrd="0" destOrd="0" presId="urn:microsoft.com/office/officeart/2008/layout/HexagonCluster"/>
    <dgm:cxn modelId="{B6083F3A-050F-4C35-BBAA-6B5E29A8A273}" type="presParOf" srcId="{AD82621F-DD81-490A-B4A1-C70C116DCEBD}" destId="{A7FDCACC-C3FC-4938-91EC-6328DFD7E3AB}" srcOrd="3" destOrd="0" presId="urn:microsoft.com/office/officeart/2008/layout/HexagonCluster"/>
    <dgm:cxn modelId="{C215D1E3-391B-4BDF-BE32-8866748C5096}" type="presParOf" srcId="{A7FDCACC-C3FC-4938-91EC-6328DFD7E3AB}" destId="{F1A0D724-FDFE-41C0-880B-7C6D2FB6FA58}"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CCCCA-AE20-4874-BFDD-4247F2C765BD}">
      <dsp:nvSpPr>
        <dsp:cNvPr id="0" name=""/>
        <dsp:cNvSpPr/>
      </dsp:nvSpPr>
      <dsp:spPr>
        <a:xfrm>
          <a:off x="1002482" y="776578"/>
          <a:ext cx="1212949" cy="1044547"/>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AS" sz="2400" kern="1200" dirty="0">
              <a:solidFill>
                <a:schemeClr val="tx1"/>
              </a:solidFill>
            </a:rPr>
            <a:t>TARS</a:t>
          </a:r>
          <a:endParaRPr lang="en-US" sz="2400" kern="1200" dirty="0">
            <a:solidFill>
              <a:schemeClr val="tx1"/>
            </a:solidFill>
          </a:endParaRPr>
        </a:p>
      </dsp:txBody>
      <dsp:txXfrm>
        <a:off x="1190607" y="938584"/>
        <a:ext cx="836699" cy="720535"/>
      </dsp:txXfrm>
    </dsp:sp>
    <dsp:sp modelId="{780B7F12-E315-48F9-AEE5-44C38BD5720F}">
      <dsp:nvSpPr>
        <dsp:cNvPr id="0" name=""/>
        <dsp:cNvSpPr/>
      </dsp:nvSpPr>
      <dsp:spPr>
        <a:xfrm>
          <a:off x="1030618" y="1237840"/>
          <a:ext cx="141566" cy="12218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4DC640-FE83-4606-89B8-BA6E5A5CC555}">
      <dsp:nvSpPr>
        <dsp:cNvPr id="0" name=""/>
        <dsp:cNvSpPr/>
      </dsp:nvSpPr>
      <dsp:spPr>
        <a:xfrm>
          <a:off x="0" y="223957"/>
          <a:ext cx="1211398" cy="1044228"/>
        </a:xfrm>
        <a:prstGeom prst="hexagon">
          <a:avLst>
            <a:gd name="adj" fmla="val 25000"/>
            <a:gd name="vf" fmla="val 115470"/>
          </a:avLst>
        </a:prstGeom>
        <a:blipFill rotWithShape="1">
          <a:blip xmlns:r="http://schemas.openxmlformats.org/officeDocument/2006/relationships" r:embed="rId1">
            <a:alphaModFix/>
          </a:blip>
          <a:srcRect/>
          <a:stretch>
            <a:fillRect t="-8000" b="-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A0D724-FDFE-41C0-880B-7C6D2FB6FA58}">
      <dsp:nvSpPr>
        <dsp:cNvPr id="0" name=""/>
        <dsp:cNvSpPr/>
      </dsp:nvSpPr>
      <dsp:spPr>
        <a:xfrm>
          <a:off x="820152" y="1123642"/>
          <a:ext cx="141566" cy="12218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60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b64f93d05a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b64f93d05a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b64f93d05a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b64f93d05a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13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2358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131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52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75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738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39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879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b64f93d05a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b64f93d05a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16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 name="Google Shape;12;p2"/>
          <p:cNvGrpSpPr/>
          <p:nvPr/>
        </p:nvGrpSpPr>
        <p:grpSpPr>
          <a:xfrm>
            <a:off x="0" y="-5625"/>
            <a:ext cx="9144010" cy="5153100"/>
            <a:chOff x="0" y="-5625"/>
            <a:chExt cx="9144010" cy="5153100"/>
          </a:xfrm>
        </p:grpSpPr>
        <p:cxnSp>
          <p:nvCxnSpPr>
            <p:cNvPr id="13" name="Google Shape;13;p2"/>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 name="Google Shape;14;p2"/>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 name="Google Shape;15;p2"/>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6" name="Google Shape;16;p2"/>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7" name="Google Shape;17;p2"/>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8" name="Google Shape;18;p2"/>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 name="Google Shape;19;p2"/>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 name="Google Shape;20;p2"/>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 name="Google Shape;21;p2"/>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2" name="Google Shape;22;p2"/>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3" name="Google Shape;23;p2"/>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 name="Google Shape;24;p2"/>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 name="Google Shape;25;p2"/>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 name="Google Shape;26;p2"/>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 name="Google Shape;27;p2"/>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8" name="Google Shape;28;p2"/>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9" name="Google Shape;29;p2"/>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 name="Google Shape;30;p2"/>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 name="Google Shape;31;p2"/>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 name="Google Shape;32;p2"/>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 name="Google Shape;33;p2"/>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4" name="Google Shape;34;p2"/>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5" name="Google Shape;35;p2"/>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 name="Google Shape;36;p2"/>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 name="Google Shape;37;p2"/>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 name="Google Shape;38;p2"/>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 name="Google Shape;39;p2"/>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0" name="Google Shape;40;p2"/>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 name="Google Shape;41;p2"/>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 name="Google Shape;42;p2"/>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 name="Google Shape;43;p2"/>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 name="Google Shape;44;p2"/>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5" name="Google Shape;45;p2"/>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6" name="Google Shape;46;p2"/>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7" name="Google Shape;47;p2"/>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8" name="Google Shape;48;p2"/>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9" name="Google Shape;49;p2"/>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 name="Google Shape;50;p2"/>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 name="Google Shape;51;p2"/>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 name="Google Shape;52;p2"/>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3" name="Google Shape;53;p2"/>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4" name="Google Shape;54;p2"/>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5" name="Google Shape;55;p2"/>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 name="Google Shape;56;p2"/>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 name="Google Shape;57;p2"/>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8" name="Google Shape;58;p2"/>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9" name="Google Shape;59;p2"/>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0" name="Google Shape;60;p2"/>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1" name="Google Shape;61;p2"/>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2" name="Google Shape;62;p2"/>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 name="Google Shape;63;p2"/>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64" name="Google Shape;64;p2"/>
          <p:cNvSpPr txBox="1">
            <a:spLocks noGrp="1"/>
          </p:cNvSpPr>
          <p:nvPr>
            <p:ph type="ctrTitle"/>
          </p:nvPr>
        </p:nvSpPr>
        <p:spPr>
          <a:xfrm>
            <a:off x="2589100" y="1528275"/>
            <a:ext cx="4773000" cy="1785600"/>
          </a:xfrm>
          <a:prstGeom prst="rect">
            <a:avLst/>
          </a:prstGeom>
          <a:effectLst>
            <a:outerShdw dist="47625" dir="1560000" algn="bl" rotWithShape="0">
              <a:srgbClr val="000000">
                <a:alpha val="33000"/>
              </a:srgbClr>
            </a:outerShdw>
          </a:effectLst>
        </p:spPr>
        <p:txBody>
          <a:bodyPr spcFirstLastPara="1" wrap="square" lIns="91425" tIns="91425" rIns="91425" bIns="91425" anchor="b" anchorCtr="0">
            <a:normAutofit/>
          </a:bodyPr>
          <a:lstStyle>
            <a:lvl1pPr lvl="0">
              <a:spcBef>
                <a:spcPts val="0"/>
              </a:spcBef>
              <a:spcAft>
                <a:spcPts val="0"/>
              </a:spcAft>
              <a:buClr>
                <a:schemeClr val="dk1"/>
              </a:buClr>
              <a:buSzPts val="5200"/>
              <a:buNone/>
              <a:defRPr sz="7700">
                <a:latin typeface="Leckerli One"/>
                <a:ea typeface="Leckerli One"/>
                <a:cs typeface="Leckerli One"/>
                <a:sym typeface="Leckerli One"/>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65" name="Google Shape;65;p2"/>
          <p:cNvSpPr txBox="1">
            <a:spLocks noGrp="1"/>
          </p:cNvSpPr>
          <p:nvPr>
            <p:ph type="subTitle" idx="1"/>
          </p:nvPr>
        </p:nvSpPr>
        <p:spPr>
          <a:xfrm>
            <a:off x="2493575" y="4276763"/>
            <a:ext cx="4093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66" name="Google Shape;66;p2"/>
          <p:cNvSpPr txBox="1">
            <a:spLocks noGrp="1"/>
          </p:cNvSpPr>
          <p:nvPr>
            <p:ph type="ctrTitle" idx="2"/>
          </p:nvPr>
        </p:nvSpPr>
        <p:spPr>
          <a:xfrm>
            <a:off x="4533825" y="2356275"/>
            <a:ext cx="1847700" cy="5925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5200"/>
              <a:buNone/>
              <a:defRPr sz="3600">
                <a:solidFill>
                  <a:schemeClr val="dk2"/>
                </a:solidFill>
                <a:latin typeface="Leckerli One"/>
                <a:ea typeface="Leckerli One"/>
                <a:cs typeface="Leckerli One"/>
                <a:sym typeface="Leckerli One"/>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67" name="Google Shape;67;p2"/>
          <p:cNvSpPr txBox="1">
            <a:spLocks noGrp="1"/>
          </p:cNvSpPr>
          <p:nvPr>
            <p:ph type="ctrTitle" idx="3"/>
          </p:nvPr>
        </p:nvSpPr>
        <p:spPr>
          <a:xfrm>
            <a:off x="1566600" y="3250538"/>
            <a:ext cx="6010800" cy="948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5200"/>
              <a:buNone/>
              <a:defRPr sz="5200">
                <a:solidFill>
                  <a:schemeClr val="dk1"/>
                </a:solidFill>
                <a:latin typeface="Yanone Kaffeesatz"/>
                <a:ea typeface="Yanone Kaffeesatz"/>
                <a:cs typeface="Yanone Kaffeesatz"/>
                <a:sym typeface="Yanone Kaffeesatz"/>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cxnSp>
        <p:nvCxnSpPr>
          <p:cNvPr id="68" name="Google Shape;68;p2"/>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4"/>
        <p:cNvGrpSpPr/>
        <p:nvPr/>
      </p:nvGrpSpPr>
      <p:grpSpPr>
        <a:xfrm>
          <a:off x="0" y="0"/>
          <a:ext cx="0" cy="0"/>
          <a:chOff x="0" y="0"/>
          <a:chExt cx="0" cy="0"/>
        </a:xfrm>
      </p:grpSpPr>
      <p:sp>
        <p:nvSpPr>
          <p:cNvPr id="185" name="Google Shape;185;p5"/>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86" name="Google Shape;186;p5"/>
          <p:cNvGrpSpPr/>
          <p:nvPr/>
        </p:nvGrpSpPr>
        <p:grpSpPr>
          <a:xfrm>
            <a:off x="0" y="-4800"/>
            <a:ext cx="9144010" cy="5153100"/>
            <a:chOff x="0" y="-4800"/>
            <a:chExt cx="9144010" cy="5153100"/>
          </a:xfrm>
        </p:grpSpPr>
        <p:cxnSp>
          <p:nvCxnSpPr>
            <p:cNvPr id="187" name="Google Shape;187;p5"/>
            <p:cNvCxnSpPr/>
            <p:nvPr/>
          </p:nvCxnSpPr>
          <p:spPr>
            <a:xfrm>
              <a:off x="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88" name="Google Shape;188;p5"/>
            <p:cNvCxnSpPr/>
            <p:nvPr/>
          </p:nvCxnSpPr>
          <p:spPr>
            <a:xfrm>
              <a:off x="2795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89" name="Google Shape;189;p5"/>
            <p:cNvCxnSpPr/>
            <p:nvPr/>
          </p:nvCxnSpPr>
          <p:spPr>
            <a:xfrm>
              <a:off x="5590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0" name="Google Shape;190;p5"/>
            <p:cNvCxnSpPr/>
            <p:nvPr/>
          </p:nvCxnSpPr>
          <p:spPr>
            <a:xfrm>
              <a:off x="83853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1" name="Google Shape;191;p5"/>
            <p:cNvCxnSpPr/>
            <p:nvPr/>
          </p:nvCxnSpPr>
          <p:spPr>
            <a:xfrm>
              <a:off x="11180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2" name="Google Shape;192;p5"/>
            <p:cNvCxnSpPr/>
            <p:nvPr/>
          </p:nvCxnSpPr>
          <p:spPr>
            <a:xfrm>
              <a:off x="13975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3" name="Google Shape;193;p5"/>
            <p:cNvCxnSpPr/>
            <p:nvPr/>
          </p:nvCxnSpPr>
          <p:spPr>
            <a:xfrm>
              <a:off x="16770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4" name="Google Shape;194;p5"/>
            <p:cNvCxnSpPr/>
            <p:nvPr/>
          </p:nvCxnSpPr>
          <p:spPr>
            <a:xfrm>
              <a:off x="19565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5" name="Google Shape;195;p5"/>
            <p:cNvCxnSpPr/>
            <p:nvPr/>
          </p:nvCxnSpPr>
          <p:spPr>
            <a:xfrm>
              <a:off x="22361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6" name="Google Shape;196;p5"/>
            <p:cNvCxnSpPr/>
            <p:nvPr/>
          </p:nvCxnSpPr>
          <p:spPr>
            <a:xfrm>
              <a:off x="25156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7" name="Google Shape;197;p5"/>
            <p:cNvCxnSpPr/>
            <p:nvPr/>
          </p:nvCxnSpPr>
          <p:spPr>
            <a:xfrm>
              <a:off x="27951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8" name="Google Shape;198;p5"/>
            <p:cNvCxnSpPr/>
            <p:nvPr/>
          </p:nvCxnSpPr>
          <p:spPr>
            <a:xfrm>
              <a:off x="30684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9" name="Google Shape;199;p5"/>
            <p:cNvCxnSpPr/>
            <p:nvPr/>
          </p:nvCxnSpPr>
          <p:spPr>
            <a:xfrm>
              <a:off x="33541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0" name="Google Shape;200;p5"/>
            <p:cNvCxnSpPr/>
            <p:nvPr/>
          </p:nvCxnSpPr>
          <p:spPr>
            <a:xfrm>
              <a:off x="36336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1" name="Google Shape;201;p5"/>
            <p:cNvCxnSpPr/>
            <p:nvPr/>
          </p:nvCxnSpPr>
          <p:spPr>
            <a:xfrm>
              <a:off x="39131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2" name="Google Shape;202;p5"/>
            <p:cNvCxnSpPr/>
            <p:nvPr/>
          </p:nvCxnSpPr>
          <p:spPr>
            <a:xfrm>
              <a:off x="41926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3" name="Google Shape;203;p5"/>
            <p:cNvCxnSpPr/>
            <p:nvPr/>
          </p:nvCxnSpPr>
          <p:spPr>
            <a:xfrm>
              <a:off x="44722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4" name="Google Shape;204;p5"/>
            <p:cNvCxnSpPr/>
            <p:nvPr/>
          </p:nvCxnSpPr>
          <p:spPr>
            <a:xfrm>
              <a:off x="47517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5" name="Google Shape;205;p5"/>
            <p:cNvCxnSpPr/>
            <p:nvPr/>
          </p:nvCxnSpPr>
          <p:spPr>
            <a:xfrm>
              <a:off x="50312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6" name="Google Shape;206;p5"/>
            <p:cNvCxnSpPr/>
            <p:nvPr/>
          </p:nvCxnSpPr>
          <p:spPr>
            <a:xfrm>
              <a:off x="531073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7" name="Google Shape;207;p5"/>
            <p:cNvCxnSpPr/>
            <p:nvPr/>
          </p:nvCxnSpPr>
          <p:spPr>
            <a:xfrm>
              <a:off x="55902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8" name="Google Shape;208;p5"/>
            <p:cNvCxnSpPr/>
            <p:nvPr/>
          </p:nvCxnSpPr>
          <p:spPr>
            <a:xfrm>
              <a:off x="58697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9" name="Google Shape;209;p5"/>
            <p:cNvCxnSpPr/>
            <p:nvPr/>
          </p:nvCxnSpPr>
          <p:spPr>
            <a:xfrm>
              <a:off x="61492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0" name="Google Shape;210;p5"/>
            <p:cNvCxnSpPr/>
            <p:nvPr/>
          </p:nvCxnSpPr>
          <p:spPr>
            <a:xfrm>
              <a:off x="64287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1" name="Google Shape;211;p5"/>
            <p:cNvCxnSpPr/>
            <p:nvPr/>
          </p:nvCxnSpPr>
          <p:spPr>
            <a:xfrm>
              <a:off x="67083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2" name="Google Shape;212;p5"/>
            <p:cNvCxnSpPr/>
            <p:nvPr/>
          </p:nvCxnSpPr>
          <p:spPr>
            <a:xfrm>
              <a:off x="69878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3" name="Google Shape;213;p5"/>
            <p:cNvCxnSpPr/>
            <p:nvPr/>
          </p:nvCxnSpPr>
          <p:spPr>
            <a:xfrm>
              <a:off x="72673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4" name="Google Shape;214;p5"/>
            <p:cNvCxnSpPr/>
            <p:nvPr/>
          </p:nvCxnSpPr>
          <p:spPr>
            <a:xfrm>
              <a:off x="754683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5" name="Google Shape;215;p5"/>
            <p:cNvCxnSpPr/>
            <p:nvPr/>
          </p:nvCxnSpPr>
          <p:spPr>
            <a:xfrm>
              <a:off x="78263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6" name="Google Shape;216;p5"/>
            <p:cNvCxnSpPr/>
            <p:nvPr/>
          </p:nvCxnSpPr>
          <p:spPr>
            <a:xfrm>
              <a:off x="81058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7" name="Google Shape;217;p5"/>
            <p:cNvCxnSpPr/>
            <p:nvPr/>
          </p:nvCxnSpPr>
          <p:spPr>
            <a:xfrm>
              <a:off x="83853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8" name="Google Shape;218;p5"/>
            <p:cNvCxnSpPr/>
            <p:nvPr/>
          </p:nvCxnSpPr>
          <p:spPr>
            <a:xfrm>
              <a:off x="86648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9" name="Google Shape;219;p5"/>
            <p:cNvCxnSpPr/>
            <p:nvPr/>
          </p:nvCxnSpPr>
          <p:spPr>
            <a:xfrm>
              <a:off x="89444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20" name="Google Shape;220;p5"/>
            <p:cNvCxnSpPr/>
            <p:nvPr/>
          </p:nvCxnSpPr>
          <p:spPr>
            <a:xfrm>
              <a:off x="4572010" y="-45158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1" name="Google Shape;221;p5"/>
            <p:cNvCxnSpPr/>
            <p:nvPr/>
          </p:nvCxnSpPr>
          <p:spPr>
            <a:xfrm>
              <a:off x="4572010" y="-42363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2" name="Google Shape;222;p5"/>
            <p:cNvCxnSpPr/>
            <p:nvPr/>
          </p:nvCxnSpPr>
          <p:spPr>
            <a:xfrm>
              <a:off x="4572010" y="-39568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3" name="Google Shape;223;p5"/>
            <p:cNvCxnSpPr/>
            <p:nvPr/>
          </p:nvCxnSpPr>
          <p:spPr>
            <a:xfrm>
              <a:off x="4572010" y="-36773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4" name="Google Shape;224;p5"/>
            <p:cNvCxnSpPr/>
            <p:nvPr/>
          </p:nvCxnSpPr>
          <p:spPr>
            <a:xfrm>
              <a:off x="4572010" y="-33978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5" name="Google Shape;225;p5"/>
            <p:cNvCxnSpPr/>
            <p:nvPr/>
          </p:nvCxnSpPr>
          <p:spPr>
            <a:xfrm>
              <a:off x="4572010" y="-31183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6" name="Google Shape;226;p5"/>
            <p:cNvCxnSpPr/>
            <p:nvPr/>
          </p:nvCxnSpPr>
          <p:spPr>
            <a:xfrm>
              <a:off x="4572010" y="-28387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7" name="Google Shape;227;p5"/>
            <p:cNvCxnSpPr/>
            <p:nvPr/>
          </p:nvCxnSpPr>
          <p:spPr>
            <a:xfrm>
              <a:off x="4572010" y="-25592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8" name="Google Shape;228;p5"/>
            <p:cNvCxnSpPr/>
            <p:nvPr/>
          </p:nvCxnSpPr>
          <p:spPr>
            <a:xfrm>
              <a:off x="4572010" y="-22797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9" name="Google Shape;229;p5"/>
            <p:cNvCxnSpPr/>
            <p:nvPr/>
          </p:nvCxnSpPr>
          <p:spPr>
            <a:xfrm>
              <a:off x="4572010" y="-20002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0" name="Google Shape;230;p5"/>
            <p:cNvCxnSpPr/>
            <p:nvPr/>
          </p:nvCxnSpPr>
          <p:spPr>
            <a:xfrm>
              <a:off x="4572010" y="-17207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1" name="Google Shape;231;p5"/>
            <p:cNvCxnSpPr/>
            <p:nvPr/>
          </p:nvCxnSpPr>
          <p:spPr>
            <a:xfrm>
              <a:off x="4572010" y="-14412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2" name="Google Shape;232;p5"/>
            <p:cNvCxnSpPr/>
            <p:nvPr/>
          </p:nvCxnSpPr>
          <p:spPr>
            <a:xfrm>
              <a:off x="4572010" y="-11617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3" name="Google Shape;233;p5"/>
            <p:cNvCxnSpPr/>
            <p:nvPr/>
          </p:nvCxnSpPr>
          <p:spPr>
            <a:xfrm>
              <a:off x="4572010" y="-8822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4" name="Google Shape;234;p5"/>
            <p:cNvCxnSpPr/>
            <p:nvPr/>
          </p:nvCxnSpPr>
          <p:spPr>
            <a:xfrm>
              <a:off x="4572010" y="-602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5" name="Google Shape;235;p5"/>
            <p:cNvCxnSpPr/>
            <p:nvPr/>
          </p:nvCxnSpPr>
          <p:spPr>
            <a:xfrm>
              <a:off x="4572010" y="-323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6" name="Google Shape;236;p5"/>
            <p:cNvCxnSpPr/>
            <p:nvPr/>
          </p:nvCxnSpPr>
          <p:spPr>
            <a:xfrm>
              <a:off x="4572010" y="-43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7" name="Google Shape;237;p5"/>
            <p:cNvCxnSpPr/>
            <p:nvPr/>
          </p:nvCxnSpPr>
          <p:spPr>
            <a:xfrm>
              <a:off x="4572010" y="235850"/>
              <a:ext cx="0" cy="9144000"/>
            </a:xfrm>
            <a:prstGeom prst="straightConnector1">
              <a:avLst/>
            </a:prstGeom>
            <a:noFill/>
            <a:ln w="9525" cap="flat" cmpd="sng">
              <a:solidFill>
                <a:srgbClr val="D9D9D9"/>
              </a:solidFill>
              <a:prstDash val="solid"/>
              <a:round/>
              <a:headEnd type="none" w="med" len="med"/>
              <a:tailEnd type="none" w="med" len="med"/>
            </a:ln>
          </p:spPr>
        </p:cxnSp>
      </p:grpSp>
      <p:cxnSp>
        <p:nvCxnSpPr>
          <p:cNvPr id="238" name="Google Shape;238;p5"/>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
        <p:nvSpPr>
          <p:cNvPr id="239" name="Google Shape;239;p5"/>
          <p:cNvSpPr txBox="1">
            <a:spLocks noGrp="1"/>
          </p:cNvSpPr>
          <p:nvPr>
            <p:ph type="title"/>
          </p:nvPr>
        </p:nvSpPr>
        <p:spPr>
          <a:xfrm>
            <a:off x="7395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0" name="Google Shape;240;p5"/>
          <p:cNvSpPr txBox="1">
            <a:spLocks noGrp="1"/>
          </p:cNvSpPr>
          <p:nvPr>
            <p:ph type="subTitle" idx="1"/>
          </p:nvPr>
        </p:nvSpPr>
        <p:spPr>
          <a:xfrm>
            <a:off x="706500" y="1328875"/>
            <a:ext cx="3807600" cy="32706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Char char="●"/>
              <a:defRPr sz="12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a:endParaRPr/>
          </a:p>
        </p:txBody>
      </p:sp>
      <p:sp>
        <p:nvSpPr>
          <p:cNvPr id="241" name="Google Shape;241;p5"/>
          <p:cNvSpPr txBox="1">
            <a:spLocks noGrp="1"/>
          </p:cNvSpPr>
          <p:nvPr>
            <p:ph type="subTitle" idx="2"/>
          </p:nvPr>
        </p:nvSpPr>
        <p:spPr>
          <a:xfrm>
            <a:off x="4622275" y="1328875"/>
            <a:ext cx="3807600" cy="32706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Char char="●"/>
              <a:defRPr sz="12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5"/>
        <p:cNvGrpSpPr/>
        <p:nvPr/>
      </p:nvGrpSpPr>
      <p:grpSpPr>
        <a:xfrm>
          <a:off x="0" y="0"/>
          <a:ext cx="0" cy="0"/>
          <a:chOff x="0" y="0"/>
          <a:chExt cx="0" cy="0"/>
        </a:xfrm>
      </p:grpSpPr>
      <p:sp>
        <p:nvSpPr>
          <p:cNvPr id="356" name="Google Shape;356;p8"/>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7" name="Google Shape;357;p8"/>
          <p:cNvSpPr txBox="1">
            <a:spLocks noGrp="1"/>
          </p:cNvSpPr>
          <p:nvPr>
            <p:ph type="sldNum" idx="2"/>
          </p:nvPr>
        </p:nvSpPr>
        <p:spPr>
          <a:xfrm>
            <a:off x="8573357" y="4610220"/>
            <a:ext cx="466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358" name="Google Shape;358;p8"/>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59" name="Google Shape;359;p8"/>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0" name="Google Shape;360;p8"/>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1" name="Google Shape;361;p8"/>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2" name="Google Shape;362;p8"/>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3" name="Google Shape;363;p8"/>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4" name="Google Shape;364;p8"/>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5" name="Google Shape;365;p8"/>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6" name="Google Shape;366;p8"/>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7" name="Google Shape;367;p8"/>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8" name="Google Shape;368;p8"/>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9" name="Google Shape;369;p8"/>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0" name="Google Shape;370;p8"/>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1" name="Google Shape;371;p8"/>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2" name="Google Shape;372;p8"/>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3" name="Google Shape;373;p8"/>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4" name="Google Shape;374;p8"/>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5" name="Google Shape;375;p8"/>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6" name="Google Shape;376;p8"/>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7" name="Google Shape;377;p8"/>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8" name="Google Shape;378;p8"/>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9" name="Google Shape;379;p8"/>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0" name="Google Shape;380;p8"/>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1" name="Google Shape;381;p8"/>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2" name="Google Shape;382;p8"/>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3" name="Google Shape;383;p8"/>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4" name="Google Shape;384;p8"/>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5" name="Google Shape;385;p8"/>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6" name="Google Shape;386;p8"/>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7" name="Google Shape;387;p8"/>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8" name="Google Shape;388;p8"/>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9" name="Google Shape;389;p8"/>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0" name="Google Shape;390;p8"/>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1" name="Google Shape;391;p8"/>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2" name="Google Shape;392;p8"/>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3" name="Google Shape;393;p8"/>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4" name="Google Shape;394;p8"/>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5" name="Google Shape;395;p8"/>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6" name="Google Shape;396;p8"/>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7" name="Google Shape;397;p8"/>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8" name="Google Shape;398;p8"/>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9" name="Google Shape;399;p8"/>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0" name="Google Shape;400;p8"/>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1" name="Google Shape;401;p8"/>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2" name="Google Shape;402;p8"/>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3" name="Google Shape;403;p8"/>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4" name="Google Shape;404;p8"/>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5" name="Google Shape;405;p8"/>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6" name="Google Shape;406;p8"/>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7" name="Google Shape;407;p8"/>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8" name="Google Shape;408;p8"/>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409" name="Google Shape;409;p8"/>
          <p:cNvSpPr txBox="1">
            <a:spLocks noGrp="1"/>
          </p:cNvSpPr>
          <p:nvPr>
            <p:ph type="title"/>
          </p:nvPr>
        </p:nvSpPr>
        <p:spPr>
          <a:xfrm>
            <a:off x="2593813" y="1888998"/>
            <a:ext cx="4596000" cy="1248600"/>
          </a:xfrm>
          <a:prstGeom prst="rect">
            <a:avLst/>
          </a:prstGeom>
          <a:effectLst>
            <a:outerShdw dist="38100" dir="1020000" algn="bl" rotWithShape="0">
              <a:srgbClr val="000000">
                <a:alpha val="40000"/>
              </a:srgbClr>
            </a:outerShdw>
          </a:effectLst>
        </p:spPr>
        <p:txBody>
          <a:bodyPr spcFirstLastPara="1" wrap="square" lIns="91425" tIns="91425" rIns="91425" bIns="91425" anchor="ctr" anchorCtr="0">
            <a:normAutofit/>
          </a:bodyPr>
          <a:lstStyle>
            <a:lvl1pPr lvl="0" rtl="0">
              <a:spcBef>
                <a:spcPts val="0"/>
              </a:spcBef>
              <a:spcAft>
                <a:spcPts val="0"/>
              </a:spcAft>
              <a:buClr>
                <a:schemeClr val="dk1"/>
              </a:buClr>
              <a:buSzPts val="7200"/>
              <a:buNone/>
              <a:defRPr sz="7200">
                <a:solidFill>
                  <a:schemeClr val="dk1"/>
                </a:solidFill>
              </a:defRPr>
            </a:lvl1pPr>
            <a:lvl2pPr lvl="1" rtl="0">
              <a:spcBef>
                <a:spcPts val="0"/>
              </a:spcBef>
              <a:spcAft>
                <a:spcPts val="0"/>
              </a:spcAft>
              <a:buSzPts val="7200"/>
              <a:buFont typeface="Rochester"/>
              <a:buNone/>
              <a:defRPr sz="7200">
                <a:latin typeface="Rochester"/>
                <a:ea typeface="Rochester"/>
                <a:cs typeface="Rochester"/>
                <a:sym typeface="Rochester"/>
              </a:defRPr>
            </a:lvl2pPr>
            <a:lvl3pPr lvl="2" rtl="0">
              <a:spcBef>
                <a:spcPts val="0"/>
              </a:spcBef>
              <a:spcAft>
                <a:spcPts val="0"/>
              </a:spcAft>
              <a:buSzPts val="7200"/>
              <a:buFont typeface="Rochester"/>
              <a:buNone/>
              <a:defRPr sz="7200">
                <a:latin typeface="Rochester"/>
                <a:ea typeface="Rochester"/>
                <a:cs typeface="Rochester"/>
                <a:sym typeface="Rochester"/>
              </a:defRPr>
            </a:lvl3pPr>
            <a:lvl4pPr lvl="3" rtl="0">
              <a:spcBef>
                <a:spcPts val="0"/>
              </a:spcBef>
              <a:spcAft>
                <a:spcPts val="0"/>
              </a:spcAft>
              <a:buSzPts val="7200"/>
              <a:buFont typeface="Rochester"/>
              <a:buNone/>
              <a:defRPr sz="7200">
                <a:latin typeface="Rochester"/>
                <a:ea typeface="Rochester"/>
                <a:cs typeface="Rochester"/>
                <a:sym typeface="Rochester"/>
              </a:defRPr>
            </a:lvl4pPr>
            <a:lvl5pPr lvl="4" rtl="0">
              <a:spcBef>
                <a:spcPts val="0"/>
              </a:spcBef>
              <a:spcAft>
                <a:spcPts val="0"/>
              </a:spcAft>
              <a:buSzPts val="7200"/>
              <a:buFont typeface="Rochester"/>
              <a:buNone/>
              <a:defRPr sz="7200">
                <a:latin typeface="Rochester"/>
                <a:ea typeface="Rochester"/>
                <a:cs typeface="Rochester"/>
                <a:sym typeface="Rochester"/>
              </a:defRPr>
            </a:lvl5pPr>
            <a:lvl6pPr lvl="5" rtl="0">
              <a:spcBef>
                <a:spcPts val="0"/>
              </a:spcBef>
              <a:spcAft>
                <a:spcPts val="0"/>
              </a:spcAft>
              <a:buSzPts val="7200"/>
              <a:buFont typeface="Rochester"/>
              <a:buNone/>
              <a:defRPr sz="7200">
                <a:latin typeface="Rochester"/>
                <a:ea typeface="Rochester"/>
                <a:cs typeface="Rochester"/>
                <a:sym typeface="Rochester"/>
              </a:defRPr>
            </a:lvl6pPr>
            <a:lvl7pPr lvl="6" rtl="0">
              <a:spcBef>
                <a:spcPts val="0"/>
              </a:spcBef>
              <a:spcAft>
                <a:spcPts val="0"/>
              </a:spcAft>
              <a:buSzPts val="7200"/>
              <a:buFont typeface="Rochester"/>
              <a:buNone/>
              <a:defRPr sz="7200">
                <a:latin typeface="Rochester"/>
                <a:ea typeface="Rochester"/>
                <a:cs typeface="Rochester"/>
                <a:sym typeface="Rochester"/>
              </a:defRPr>
            </a:lvl7pPr>
            <a:lvl8pPr lvl="7" rtl="0">
              <a:spcBef>
                <a:spcPts val="0"/>
              </a:spcBef>
              <a:spcAft>
                <a:spcPts val="0"/>
              </a:spcAft>
              <a:buSzPts val="7200"/>
              <a:buFont typeface="Rochester"/>
              <a:buNone/>
              <a:defRPr sz="7200">
                <a:latin typeface="Rochester"/>
                <a:ea typeface="Rochester"/>
                <a:cs typeface="Rochester"/>
                <a:sym typeface="Rochester"/>
              </a:defRPr>
            </a:lvl8pPr>
            <a:lvl9pPr lvl="8" rtl="0">
              <a:spcBef>
                <a:spcPts val="0"/>
              </a:spcBef>
              <a:spcAft>
                <a:spcPts val="0"/>
              </a:spcAft>
              <a:buSzPts val="7200"/>
              <a:buFont typeface="Rochester"/>
              <a:buNone/>
              <a:defRPr sz="7200">
                <a:latin typeface="Rochester"/>
                <a:ea typeface="Rochester"/>
                <a:cs typeface="Rochester"/>
                <a:sym typeface="Rochester"/>
              </a:defRPr>
            </a:lvl9pPr>
          </a:lstStyle>
          <a:p>
            <a:endParaRPr/>
          </a:p>
        </p:txBody>
      </p:sp>
      <p:cxnSp>
        <p:nvCxnSpPr>
          <p:cNvPr id="410" name="Google Shape;410;p8"/>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4">
    <p:bg>
      <p:bgPr>
        <a:solidFill>
          <a:srgbClr val="FFF5D9"/>
        </a:solidFill>
        <a:effectLst/>
      </p:bgPr>
    </p:bg>
    <p:spTree>
      <p:nvGrpSpPr>
        <p:cNvPr id="1" name="Shape 1379"/>
        <p:cNvGrpSpPr/>
        <p:nvPr/>
      </p:nvGrpSpPr>
      <p:grpSpPr>
        <a:xfrm>
          <a:off x="0" y="0"/>
          <a:ext cx="0" cy="0"/>
          <a:chOff x="0" y="0"/>
          <a:chExt cx="0" cy="0"/>
        </a:xfrm>
      </p:grpSpPr>
      <p:cxnSp>
        <p:nvCxnSpPr>
          <p:cNvPr id="1380" name="Google Shape;1380;p27"/>
          <p:cNvCxnSpPr/>
          <p:nvPr/>
        </p:nvCxnSpPr>
        <p:spPr>
          <a:xfrm>
            <a:off x="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1" name="Google Shape;1381;p27"/>
          <p:cNvCxnSpPr/>
          <p:nvPr/>
        </p:nvCxnSpPr>
        <p:spPr>
          <a:xfrm>
            <a:off x="2795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2" name="Google Shape;1382;p27"/>
          <p:cNvCxnSpPr/>
          <p:nvPr/>
        </p:nvCxnSpPr>
        <p:spPr>
          <a:xfrm>
            <a:off x="5590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3" name="Google Shape;1383;p27"/>
          <p:cNvCxnSpPr/>
          <p:nvPr/>
        </p:nvCxnSpPr>
        <p:spPr>
          <a:xfrm>
            <a:off x="83853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4" name="Google Shape;1384;p27"/>
          <p:cNvCxnSpPr/>
          <p:nvPr/>
        </p:nvCxnSpPr>
        <p:spPr>
          <a:xfrm>
            <a:off x="11180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5" name="Google Shape;1385;p27"/>
          <p:cNvCxnSpPr/>
          <p:nvPr/>
        </p:nvCxnSpPr>
        <p:spPr>
          <a:xfrm>
            <a:off x="13975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6" name="Google Shape;1386;p27"/>
          <p:cNvCxnSpPr/>
          <p:nvPr/>
        </p:nvCxnSpPr>
        <p:spPr>
          <a:xfrm>
            <a:off x="16770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7" name="Google Shape;1387;p27"/>
          <p:cNvCxnSpPr/>
          <p:nvPr/>
        </p:nvCxnSpPr>
        <p:spPr>
          <a:xfrm>
            <a:off x="19565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8" name="Google Shape;1388;p27"/>
          <p:cNvCxnSpPr/>
          <p:nvPr/>
        </p:nvCxnSpPr>
        <p:spPr>
          <a:xfrm>
            <a:off x="22361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9" name="Google Shape;1389;p27"/>
          <p:cNvCxnSpPr/>
          <p:nvPr/>
        </p:nvCxnSpPr>
        <p:spPr>
          <a:xfrm>
            <a:off x="25156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0" name="Google Shape;1390;p27"/>
          <p:cNvCxnSpPr/>
          <p:nvPr/>
        </p:nvCxnSpPr>
        <p:spPr>
          <a:xfrm>
            <a:off x="27951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1" name="Google Shape;1391;p27"/>
          <p:cNvCxnSpPr/>
          <p:nvPr/>
        </p:nvCxnSpPr>
        <p:spPr>
          <a:xfrm>
            <a:off x="30684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2" name="Google Shape;1392;p27"/>
          <p:cNvCxnSpPr/>
          <p:nvPr/>
        </p:nvCxnSpPr>
        <p:spPr>
          <a:xfrm>
            <a:off x="33541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3" name="Google Shape;1393;p27"/>
          <p:cNvCxnSpPr/>
          <p:nvPr/>
        </p:nvCxnSpPr>
        <p:spPr>
          <a:xfrm>
            <a:off x="36336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4" name="Google Shape;1394;p27"/>
          <p:cNvCxnSpPr/>
          <p:nvPr/>
        </p:nvCxnSpPr>
        <p:spPr>
          <a:xfrm>
            <a:off x="39131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5" name="Google Shape;1395;p27"/>
          <p:cNvCxnSpPr/>
          <p:nvPr/>
        </p:nvCxnSpPr>
        <p:spPr>
          <a:xfrm>
            <a:off x="41926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6" name="Google Shape;1396;p27"/>
          <p:cNvCxnSpPr/>
          <p:nvPr/>
        </p:nvCxnSpPr>
        <p:spPr>
          <a:xfrm>
            <a:off x="44722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7" name="Google Shape;1397;p27"/>
          <p:cNvCxnSpPr/>
          <p:nvPr/>
        </p:nvCxnSpPr>
        <p:spPr>
          <a:xfrm>
            <a:off x="47517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8" name="Google Shape;1398;p27"/>
          <p:cNvCxnSpPr/>
          <p:nvPr/>
        </p:nvCxnSpPr>
        <p:spPr>
          <a:xfrm>
            <a:off x="50312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9" name="Google Shape;1399;p27"/>
          <p:cNvCxnSpPr/>
          <p:nvPr/>
        </p:nvCxnSpPr>
        <p:spPr>
          <a:xfrm>
            <a:off x="531073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0" name="Google Shape;1400;p27"/>
          <p:cNvCxnSpPr/>
          <p:nvPr/>
        </p:nvCxnSpPr>
        <p:spPr>
          <a:xfrm>
            <a:off x="55902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1" name="Google Shape;1401;p27"/>
          <p:cNvCxnSpPr/>
          <p:nvPr/>
        </p:nvCxnSpPr>
        <p:spPr>
          <a:xfrm>
            <a:off x="58697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2" name="Google Shape;1402;p27"/>
          <p:cNvCxnSpPr/>
          <p:nvPr/>
        </p:nvCxnSpPr>
        <p:spPr>
          <a:xfrm>
            <a:off x="61492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3" name="Google Shape;1403;p27"/>
          <p:cNvCxnSpPr/>
          <p:nvPr/>
        </p:nvCxnSpPr>
        <p:spPr>
          <a:xfrm>
            <a:off x="64287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4" name="Google Shape;1404;p27"/>
          <p:cNvCxnSpPr/>
          <p:nvPr/>
        </p:nvCxnSpPr>
        <p:spPr>
          <a:xfrm>
            <a:off x="67083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5" name="Google Shape;1405;p27"/>
          <p:cNvCxnSpPr/>
          <p:nvPr/>
        </p:nvCxnSpPr>
        <p:spPr>
          <a:xfrm>
            <a:off x="69878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6" name="Google Shape;1406;p27"/>
          <p:cNvCxnSpPr/>
          <p:nvPr/>
        </p:nvCxnSpPr>
        <p:spPr>
          <a:xfrm>
            <a:off x="72673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7" name="Google Shape;1407;p27"/>
          <p:cNvCxnSpPr/>
          <p:nvPr/>
        </p:nvCxnSpPr>
        <p:spPr>
          <a:xfrm>
            <a:off x="754683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8" name="Google Shape;1408;p27"/>
          <p:cNvCxnSpPr/>
          <p:nvPr/>
        </p:nvCxnSpPr>
        <p:spPr>
          <a:xfrm>
            <a:off x="78263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9" name="Google Shape;1409;p27"/>
          <p:cNvCxnSpPr/>
          <p:nvPr/>
        </p:nvCxnSpPr>
        <p:spPr>
          <a:xfrm>
            <a:off x="81058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10" name="Google Shape;1410;p27"/>
          <p:cNvCxnSpPr/>
          <p:nvPr/>
        </p:nvCxnSpPr>
        <p:spPr>
          <a:xfrm>
            <a:off x="83853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11" name="Google Shape;1411;p27"/>
          <p:cNvCxnSpPr/>
          <p:nvPr/>
        </p:nvCxnSpPr>
        <p:spPr>
          <a:xfrm>
            <a:off x="86648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12" name="Google Shape;1412;p27"/>
          <p:cNvCxnSpPr/>
          <p:nvPr/>
        </p:nvCxnSpPr>
        <p:spPr>
          <a:xfrm>
            <a:off x="89444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13" name="Google Shape;1413;p27"/>
          <p:cNvCxnSpPr/>
          <p:nvPr/>
        </p:nvCxnSpPr>
        <p:spPr>
          <a:xfrm>
            <a:off x="4572010" y="-451668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4" name="Google Shape;1414;p27"/>
          <p:cNvCxnSpPr/>
          <p:nvPr/>
        </p:nvCxnSpPr>
        <p:spPr>
          <a:xfrm>
            <a:off x="4572010" y="-423717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5" name="Google Shape;1415;p27"/>
          <p:cNvCxnSpPr/>
          <p:nvPr/>
        </p:nvCxnSpPr>
        <p:spPr>
          <a:xfrm>
            <a:off x="4572010" y="-395766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6" name="Google Shape;1416;p27"/>
          <p:cNvCxnSpPr/>
          <p:nvPr/>
        </p:nvCxnSpPr>
        <p:spPr>
          <a:xfrm>
            <a:off x="4572010" y="-367815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7" name="Google Shape;1417;p27"/>
          <p:cNvCxnSpPr/>
          <p:nvPr/>
        </p:nvCxnSpPr>
        <p:spPr>
          <a:xfrm>
            <a:off x="4572010" y="-339863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8" name="Google Shape;1418;p27"/>
          <p:cNvCxnSpPr/>
          <p:nvPr/>
        </p:nvCxnSpPr>
        <p:spPr>
          <a:xfrm>
            <a:off x="4572010" y="-311912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9" name="Google Shape;1419;p27"/>
          <p:cNvCxnSpPr/>
          <p:nvPr/>
        </p:nvCxnSpPr>
        <p:spPr>
          <a:xfrm>
            <a:off x="4572010" y="-283961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0" name="Google Shape;1420;p27"/>
          <p:cNvCxnSpPr/>
          <p:nvPr/>
        </p:nvCxnSpPr>
        <p:spPr>
          <a:xfrm>
            <a:off x="4572010" y="-256010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1" name="Google Shape;1421;p27"/>
          <p:cNvCxnSpPr/>
          <p:nvPr/>
        </p:nvCxnSpPr>
        <p:spPr>
          <a:xfrm>
            <a:off x="4572010" y="-228058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2" name="Google Shape;1422;p27"/>
          <p:cNvCxnSpPr/>
          <p:nvPr/>
        </p:nvCxnSpPr>
        <p:spPr>
          <a:xfrm>
            <a:off x="4572010" y="-200107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3" name="Google Shape;1423;p27"/>
          <p:cNvCxnSpPr/>
          <p:nvPr/>
        </p:nvCxnSpPr>
        <p:spPr>
          <a:xfrm>
            <a:off x="4572010" y="-172156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4" name="Google Shape;1424;p27"/>
          <p:cNvCxnSpPr/>
          <p:nvPr/>
        </p:nvCxnSpPr>
        <p:spPr>
          <a:xfrm>
            <a:off x="4572010" y="-144205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5" name="Google Shape;1425;p27"/>
          <p:cNvCxnSpPr/>
          <p:nvPr/>
        </p:nvCxnSpPr>
        <p:spPr>
          <a:xfrm>
            <a:off x="4572010" y="-116253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6" name="Google Shape;1426;p27"/>
          <p:cNvCxnSpPr/>
          <p:nvPr/>
        </p:nvCxnSpPr>
        <p:spPr>
          <a:xfrm>
            <a:off x="4572010" y="-88302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7" name="Google Shape;1427;p27"/>
          <p:cNvCxnSpPr/>
          <p:nvPr/>
        </p:nvCxnSpPr>
        <p:spPr>
          <a:xfrm>
            <a:off x="4572010" y="-60351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8" name="Google Shape;1428;p27"/>
          <p:cNvCxnSpPr/>
          <p:nvPr/>
        </p:nvCxnSpPr>
        <p:spPr>
          <a:xfrm>
            <a:off x="4572010" y="-32400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9" name="Google Shape;1429;p27"/>
          <p:cNvCxnSpPr/>
          <p:nvPr/>
        </p:nvCxnSpPr>
        <p:spPr>
          <a:xfrm>
            <a:off x="4572010" y="-4448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30" name="Google Shape;1430;p27"/>
          <p:cNvCxnSpPr/>
          <p:nvPr/>
        </p:nvCxnSpPr>
        <p:spPr>
          <a:xfrm>
            <a:off x="4572010" y="23502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31" name="Google Shape;1431;p27"/>
          <p:cNvCxnSpPr/>
          <p:nvPr/>
        </p:nvCxnSpPr>
        <p:spPr>
          <a:xfrm>
            <a:off x="4572010" y="492200"/>
            <a:ext cx="0" cy="9144000"/>
          </a:xfrm>
          <a:prstGeom prst="straightConnector1">
            <a:avLst/>
          </a:prstGeom>
          <a:noFill/>
          <a:ln w="9525" cap="flat" cmpd="sng">
            <a:solidFill>
              <a:srgbClr val="FFEBA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5">
    <p:bg>
      <p:bgPr>
        <a:solidFill>
          <a:schemeClr val="dk2"/>
        </a:solidFill>
        <a:effectLst/>
      </p:bgPr>
    </p:bg>
    <p:spTree>
      <p:nvGrpSpPr>
        <p:cNvPr id="1" name="Shape 1432"/>
        <p:cNvGrpSpPr/>
        <p:nvPr/>
      </p:nvGrpSpPr>
      <p:grpSpPr>
        <a:xfrm>
          <a:off x="0" y="0"/>
          <a:ext cx="0" cy="0"/>
          <a:chOff x="0" y="0"/>
          <a:chExt cx="0" cy="0"/>
        </a:xfrm>
      </p:grpSpPr>
      <p:cxnSp>
        <p:nvCxnSpPr>
          <p:cNvPr id="1433" name="Google Shape;1433;p28"/>
          <p:cNvCxnSpPr/>
          <p:nvPr/>
        </p:nvCxnSpPr>
        <p:spPr>
          <a:xfrm>
            <a:off x="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4" name="Google Shape;1434;p28"/>
          <p:cNvCxnSpPr/>
          <p:nvPr/>
        </p:nvCxnSpPr>
        <p:spPr>
          <a:xfrm>
            <a:off x="2795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5" name="Google Shape;1435;p28"/>
          <p:cNvCxnSpPr/>
          <p:nvPr/>
        </p:nvCxnSpPr>
        <p:spPr>
          <a:xfrm>
            <a:off x="5590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6" name="Google Shape;1436;p28"/>
          <p:cNvCxnSpPr/>
          <p:nvPr/>
        </p:nvCxnSpPr>
        <p:spPr>
          <a:xfrm>
            <a:off x="8385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7" name="Google Shape;1437;p28"/>
          <p:cNvCxnSpPr/>
          <p:nvPr/>
        </p:nvCxnSpPr>
        <p:spPr>
          <a:xfrm>
            <a:off x="11180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8" name="Google Shape;1438;p28"/>
          <p:cNvCxnSpPr/>
          <p:nvPr/>
        </p:nvCxnSpPr>
        <p:spPr>
          <a:xfrm>
            <a:off x="13975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9" name="Google Shape;1439;p28"/>
          <p:cNvCxnSpPr/>
          <p:nvPr/>
        </p:nvCxnSpPr>
        <p:spPr>
          <a:xfrm>
            <a:off x="16770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0" name="Google Shape;1440;p28"/>
          <p:cNvCxnSpPr/>
          <p:nvPr/>
        </p:nvCxnSpPr>
        <p:spPr>
          <a:xfrm>
            <a:off x="19565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1" name="Google Shape;1441;p28"/>
          <p:cNvCxnSpPr/>
          <p:nvPr/>
        </p:nvCxnSpPr>
        <p:spPr>
          <a:xfrm>
            <a:off x="22361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2" name="Google Shape;1442;p28"/>
          <p:cNvCxnSpPr/>
          <p:nvPr/>
        </p:nvCxnSpPr>
        <p:spPr>
          <a:xfrm>
            <a:off x="25156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3" name="Google Shape;1443;p28"/>
          <p:cNvCxnSpPr/>
          <p:nvPr/>
        </p:nvCxnSpPr>
        <p:spPr>
          <a:xfrm>
            <a:off x="27951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4" name="Google Shape;1444;p28"/>
          <p:cNvCxnSpPr/>
          <p:nvPr/>
        </p:nvCxnSpPr>
        <p:spPr>
          <a:xfrm>
            <a:off x="30684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5" name="Google Shape;1445;p28"/>
          <p:cNvCxnSpPr/>
          <p:nvPr/>
        </p:nvCxnSpPr>
        <p:spPr>
          <a:xfrm>
            <a:off x="33541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6" name="Google Shape;1446;p28"/>
          <p:cNvCxnSpPr/>
          <p:nvPr/>
        </p:nvCxnSpPr>
        <p:spPr>
          <a:xfrm>
            <a:off x="36336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7" name="Google Shape;1447;p28"/>
          <p:cNvCxnSpPr/>
          <p:nvPr/>
        </p:nvCxnSpPr>
        <p:spPr>
          <a:xfrm>
            <a:off x="39131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8" name="Google Shape;1448;p28"/>
          <p:cNvCxnSpPr/>
          <p:nvPr/>
        </p:nvCxnSpPr>
        <p:spPr>
          <a:xfrm>
            <a:off x="41926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9" name="Google Shape;1449;p28"/>
          <p:cNvCxnSpPr/>
          <p:nvPr/>
        </p:nvCxnSpPr>
        <p:spPr>
          <a:xfrm>
            <a:off x="44722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0" name="Google Shape;1450;p28"/>
          <p:cNvCxnSpPr/>
          <p:nvPr/>
        </p:nvCxnSpPr>
        <p:spPr>
          <a:xfrm>
            <a:off x="47517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1" name="Google Shape;1451;p28"/>
          <p:cNvCxnSpPr/>
          <p:nvPr/>
        </p:nvCxnSpPr>
        <p:spPr>
          <a:xfrm>
            <a:off x="50312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2" name="Google Shape;1452;p28"/>
          <p:cNvCxnSpPr/>
          <p:nvPr/>
        </p:nvCxnSpPr>
        <p:spPr>
          <a:xfrm>
            <a:off x="53107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3" name="Google Shape;1453;p28"/>
          <p:cNvCxnSpPr/>
          <p:nvPr/>
        </p:nvCxnSpPr>
        <p:spPr>
          <a:xfrm>
            <a:off x="55902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4" name="Google Shape;1454;p28"/>
          <p:cNvCxnSpPr/>
          <p:nvPr/>
        </p:nvCxnSpPr>
        <p:spPr>
          <a:xfrm>
            <a:off x="58697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5" name="Google Shape;1455;p28"/>
          <p:cNvCxnSpPr/>
          <p:nvPr/>
        </p:nvCxnSpPr>
        <p:spPr>
          <a:xfrm>
            <a:off x="61492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6" name="Google Shape;1456;p28"/>
          <p:cNvCxnSpPr/>
          <p:nvPr/>
        </p:nvCxnSpPr>
        <p:spPr>
          <a:xfrm>
            <a:off x="64287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7" name="Google Shape;1457;p28"/>
          <p:cNvCxnSpPr/>
          <p:nvPr/>
        </p:nvCxnSpPr>
        <p:spPr>
          <a:xfrm>
            <a:off x="67083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8" name="Google Shape;1458;p28"/>
          <p:cNvCxnSpPr/>
          <p:nvPr/>
        </p:nvCxnSpPr>
        <p:spPr>
          <a:xfrm>
            <a:off x="69878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9" name="Google Shape;1459;p28"/>
          <p:cNvCxnSpPr/>
          <p:nvPr/>
        </p:nvCxnSpPr>
        <p:spPr>
          <a:xfrm>
            <a:off x="72673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0" name="Google Shape;1460;p28"/>
          <p:cNvCxnSpPr/>
          <p:nvPr/>
        </p:nvCxnSpPr>
        <p:spPr>
          <a:xfrm>
            <a:off x="75468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1" name="Google Shape;1461;p28"/>
          <p:cNvCxnSpPr/>
          <p:nvPr/>
        </p:nvCxnSpPr>
        <p:spPr>
          <a:xfrm>
            <a:off x="78263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2" name="Google Shape;1462;p28"/>
          <p:cNvCxnSpPr/>
          <p:nvPr/>
        </p:nvCxnSpPr>
        <p:spPr>
          <a:xfrm>
            <a:off x="81058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3" name="Google Shape;1463;p28"/>
          <p:cNvCxnSpPr/>
          <p:nvPr/>
        </p:nvCxnSpPr>
        <p:spPr>
          <a:xfrm>
            <a:off x="83853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4" name="Google Shape;1464;p28"/>
          <p:cNvCxnSpPr/>
          <p:nvPr/>
        </p:nvCxnSpPr>
        <p:spPr>
          <a:xfrm>
            <a:off x="86648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5" name="Google Shape;1465;p28"/>
          <p:cNvCxnSpPr/>
          <p:nvPr/>
        </p:nvCxnSpPr>
        <p:spPr>
          <a:xfrm>
            <a:off x="89444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6" name="Google Shape;1466;p28"/>
          <p:cNvCxnSpPr/>
          <p:nvPr/>
        </p:nvCxnSpPr>
        <p:spPr>
          <a:xfrm>
            <a:off x="4572010" y="-45166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67" name="Google Shape;1467;p28"/>
          <p:cNvCxnSpPr/>
          <p:nvPr/>
        </p:nvCxnSpPr>
        <p:spPr>
          <a:xfrm>
            <a:off x="4572010" y="-423717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68" name="Google Shape;1468;p28"/>
          <p:cNvCxnSpPr/>
          <p:nvPr/>
        </p:nvCxnSpPr>
        <p:spPr>
          <a:xfrm>
            <a:off x="4572010" y="-395766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69" name="Google Shape;1469;p28"/>
          <p:cNvCxnSpPr/>
          <p:nvPr/>
        </p:nvCxnSpPr>
        <p:spPr>
          <a:xfrm>
            <a:off x="4572010" y="-367815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0" name="Google Shape;1470;p28"/>
          <p:cNvCxnSpPr/>
          <p:nvPr/>
        </p:nvCxnSpPr>
        <p:spPr>
          <a:xfrm>
            <a:off x="4572010" y="-339863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1" name="Google Shape;1471;p28"/>
          <p:cNvCxnSpPr/>
          <p:nvPr/>
        </p:nvCxnSpPr>
        <p:spPr>
          <a:xfrm>
            <a:off x="4572010" y="-31191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2" name="Google Shape;1472;p28"/>
          <p:cNvCxnSpPr/>
          <p:nvPr/>
        </p:nvCxnSpPr>
        <p:spPr>
          <a:xfrm>
            <a:off x="4572010" y="-283961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3" name="Google Shape;1473;p28"/>
          <p:cNvCxnSpPr/>
          <p:nvPr/>
        </p:nvCxnSpPr>
        <p:spPr>
          <a:xfrm>
            <a:off x="4572010" y="-256010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4" name="Google Shape;1474;p28"/>
          <p:cNvCxnSpPr/>
          <p:nvPr/>
        </p:nvCxnSpPr>
        <p:spPr>
          <a:xfrm>
            <a:off x="4572010" y="-22805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5" name="Google Shape;1475;p28"/>
          <p:cNvCxnSpPr/>
          <p:nvPr/>
        </p:nvCxnSpPr>
        <p:spPr>
          <a:xfrm>
            <a:off x="4572010" y="-200107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6" name="Google Shape;1476;p28"/>
          <p:cNvCxnSpPr/>
          <p:nvPr/>
        </p:nvCxnSpPr>
        <p:spPr>
          <a:xfrm>
            <a:off x="4572010" y="-172156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7" name="Google Shape;1477;p28"/>
          <p:cNvCxnSpPr/>
          <p:nvPr/>
        </p:nvCxnSpPr>
        <p:spPr>
          <a:xfrm>
            <a:off x="4572010" y="-144205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8" name="Google Shape;1478;p28"/>
          <p:cNvCxnSpPr/>
          <p:nvPr/>
        </p:nvCxnSpPr>
        <p:spPr>
          <a:xfrm>
            <a:off x="4572010" y="-116253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9" name="Google Shape;1479;p28"/>
          <p:cNvCxnSpPr/>
          <p:nvPr/>
        </p:nvCxnSpPr>
        <p:spPr>
          <a:xfrm>
            <a:off x="4572010" y="-8830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0" name="Google Shape;1480;p28"/>
          <p:cNvCxnSpPr/>
          <p:nvPr/>
        </p:nvCxnSpPr>
        <p:spPr>
          <a:xfrm>
            <a:off x="4572010" y="-60351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1" name="Google Shape;1481;p28"/>
          <p:cNvCxnSpPr/>
          <p:nvPr/>
        </p:nvCxnSpPr>
        <p:spPr>
          <a:xfrm>
            <a:off x="4572010" y="-32400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2" name="Google Shape;1482;p28"/>
          <p:cNvCxnSpPr/>
          <p:nvPr/>
        </p:nvCxnSpPr>
        <p:spPr>
          <a:xfrm>
            <a:off x="4572010" y="-444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3" name="Google Shape;1483;p28"/>
          <p:cNvCxnSpPr/>
          <p:nvPr/>
        </p:nvCxnSpPr>
        <p:spPr>
          <a:xfrm>
            <a:off x="4572010" y="2350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4" name="Google Shape;1484;p28"/>
          <p:cNvCxnSpPr/>
          <p:nvPr/>
        </p:nvCxnSpPr>
        <p:spPr>
          <a:xfrm>
            <a:off x="4572010" y="492200"/>
            <a:ext cx="0" cy="9144000"/>
          </a:xfrm>
          <a:prstGeom prst="straightConnector1">
            <a:avLst/>
          </a:prstGeom>
          <a:noFill/>
          <a:ln w="9525" cap="flat" cmpd="sng">
            <a:solidFill>
              <a:srgbClr val="F4CCCC"/>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7000" y="347575"/>
            <a:ext cx="77160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300"/>
              <a:buFont typeface="Leckerli One"/>
              <a:buNone/>
              <a:defRPr sz="3300">
                <a:solidFill>
                  <a:schemeClr val="dk1"/>
                </a:solidFill>
                <a:latin typeface="Leckerli One"/>
                <a:ea typeface="Leckerli One"/>
                <a:cs typeface="Leckerli One"/>
                <a:sym typeface="Leckerli One"/>
              </a:defRPr>
            </a:lvl1pPr>
            <a:lvl2pPr lvl="1"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2pPr>
            <a:lvl3pPr lvl="2"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3pPr>
            <a:lvl4pPr lvl="3"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4pPr>
            <a:lvl5pPr lvl="4"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5pPr>
            <a:lvl6pPr lvl="5"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6pPr>
            <a:lvl7pPr lvl="6"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7pPr>
            <a:lvl8pPr lvl="7"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8pPr>
            <a:lvl9pPr lvl="8"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747000" y="1452875"/>
            <a:ext cx="7716000" cy="3152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
        <p:nvSpPr>
          <p:cNvPr id="8" name="Google Shape;8;p1"/>
          <p:cNvSpPr txBox="1">
            <a:spLocks noGrp="1"/>
          </p:cNvSpPr>
          <p:nvPr>
            <p:ph type="sldNum" idx="12"/>
          </p:nvPr>
        </p:nvSpPr>
        <p:spPr>
          <a:xfrm>
            <a:off x="8170800" y="4330994"/>
            <a:ext cx="259200" cy="5727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a:spLocks noGrp="1"/>
          </p:cNvSpPr>
          <p:nvPr>
            <p:ph type="sldNum" idx="2"/>
          </p:nvPr>
        </p:nvSpPr>
        <p:spPr>
          <a:xfrm>
            <a:off x="8573357" y="4610220"/>
            <a:ext cx="466800" cy="3936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8" r:id="rId4"/>
    <p:sldLayoutId id="2147483673" r:id="rId5"/>
    <p:sldLayoutId id="214748367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clanthology.org/2020.coling-main.285.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joeddav.github.io/blog/2020/05/29/ZS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grpSp>
        <p:nvGrpSpPr>
          <p:cNvPr id="6" name="Group 5">
            <a:extLst>
              <a:ext uri="{FF2B5EF4-FFF2-40B4-BE49-F238E27FC236}">
                <a16:creationId xmlns:a16="http://schemas.microsoft.com/office/drawing/2014/main" id="{DB71DF4A-D6E8-A123-2C18-B194EDD2C589}"/>
              </a:ext>
            </a:extLst>
          </p:cNvPr>
          <p:cNvGrpSpPr/>
          <p:nvPr/>
        </p:nvGrpSpPr>
        <p:grpSpPr>
          <a:xfrm>
            <a:off x="363477" y="1423054"/>
            <a:ext cx="7399398" cy="2404322"/>
            <a:chOff x="363477" y="1423054"/>
            <a:chExt cx="7399398" cy="2404322"/>
          </a:xfrm>
        </p:grpSpPr>
        <p:sp>
          <p:nvSpPr>
            <p:cNvPr id="49" name="Google Shape;1528;p31">
              <a:extLst>
                <a:ext uri="{FF2B5EF4-FFF2-40B4-BE49-F238E27FC236}">
                  <a16:creationId xmlns:a16="http://schemas.microsoft.com/office/drawing/2014/main" id="{CDB8FE8B-2326-477F-9898-811E2E5C64C0}"/>
                </a:ext>
              </a:extLst>
            </p:cNvPr>
            <p:cNvSpPr txBox="1"/>
            <p:nvPr/>
          </p:nvSpPr>
          <p:spPr>
            <a:xfrm>
              <a:off x="363477" y="1485740"/>
              <a:ext cx="2246295" cy="2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dirty="0">
                  <a:solidFill>
                    <a:schemeClr val="dk1"/>
                  </a:solidFill>
                  <a:latin typeface="Short Stack"/>
                  <a:ea typeface="Short Stack"/>
                  <a:cs typeface="Short Stack"/>
                  <a:sym typeface="Short Stack"/>
                </a:rPr>
                <a:t>Natural Language </a:t>
              </a:r>
              <a:r>
                <a:rPr lang="en-AS" sz="700" b="1" dirty="0">
                  <a:solidFill>
                    <a:schemeClr val="dk1"/>
                  </a:solidFill>
                  <a:latin typeface="Short Stack"/>
                  <a:ea typeface="Short Stack"/>
                  <a:cs typeface="Short Stack"/>
                  <a:sym typeface="Short Stack"/>
                </a:rPr>
                <a:t>Understanding</a:t>
              </a:r>
              <a:endParaRPr sz="700" b="1" dirty="0">
                <a:solidFill>
                  <a:schemeClr val="dk1"/>
                </a:solidFill>
                <a:latin typeface="Short Stack"/>
                <a:ea typeface="Short Stack"/>
                <a:cs typeface="Short Stack"/>
                <a:sym typeface="Short Stack"/>
              </a:endParaRPr>
            </a:p>
          </p:txBody>
        </p:sp>
        <p:sp>
          <p:nvSpPr>
            <p:cNvPr id="50" name="Google Shape;1498;p31">
              <a:extLst>
                <a:ext uri="{FF2B5EF4-FFF2-40B4-BE49-F238E27FC236}">
                  <a16:creationId xmlns:a16="http://schemas.microsoft.com/office/drawing/2014/main" id="{B1BA1544-C9EC-4FC5-B1CE-DDE30FD35331}"/>
                </a:ext>
              </a:extLst>
            </p:cNvPr>
            <p:cNvSpPr/>
            <p:nvPr/>
          </p:nvSpPr>
          <p:spPr>
            <a:xfrm>
              <a:off x="7044809" y="2150453"/>
              <a:ext cx="208712" cy="642545"/>
            </a:xfrm>
            <a:custGeom>
              <a:avLst/>
              <a:gdLst/>
              <a:ahLst/>
              <a:cxnLst/>
              <a:rect l="l" t="t" r="r" b="b"/>
              <a:pathLst>
                <a:path w="2442" h="7518" extrusionOk="0">
                  <a:moveTo>
                    <a:pt x="302" y="918"/>
                  </a:moveTo>
                  <a:cubicBezTo>
                    <a:pt x="680" y="648"/>
                    <a:pt x="1069" y="389"/>
                    <a:pt x="1480" y="162"/>
                  </a:cubicBezTo>
                  <a:cubicBezTo>
                    <a:pt x="1804" y="0"/>
                    <a:pt x="1890" y="32"/>
                    <a:pt x="1890" y="86"/>
                  </a:cubicBezTo>
                  <a:cubicBezTo>
                    <a:pt x="1890" y="140"/>
                    <a:pt x="1815" y="227"/>
                    <a:pt x="1545" y="410"/>
                  </a:cubicBezTo>
                  <a:cubicBezTo>
                    <a:pt x="1264" y="594"/>
                    <a:pt x="799" y="864"/>
                    <a:pt x="508" y="1015"/>
                  </a:cubicBezTo>
                  <a:cubicBezTo>
                    <a:pt x="216" y="1177"/>
                    <a:pt x="97" y="1210"/>
                    <a:pt x="43" y="1199"/>
                  </a:cubicBezTo>
                  <a:cubicBezTo>
                    <a:pt x="0" y="1188"/>
                    <a:pt x="11" y="1134"/>
                    <a:pt x="302" y="929"/>
                  </a:cubicBezTo>
                  <a:close/>
                  <a:moveTo>
                    <a:pt x="875" y="6491"/>
                  </a:moveTo>
                  <a:cubicBezTo>
                    <a:pt x="1264" y="6664"/>
                    <a:pt x="1642" y="6869"/>
                    <a:pt x="1998" y="7107"/>
                  </a:cubicBezTo>
                  <a:cubicBezTo>
                    <a:pt x="2279" y="7301"/>
                    <a:pt x="2322" y="7431"/>
                    <a:pt x="2236" y="7474"/>
                  </a:cubicBezTo>
                  <a:cubicBezTo>
                    <a:pt x="2149" y="7517"/>
                    <a:pt x="1955" y="7496"/>
                    <a:pt x="1663" y="7345"/>
                  </a:cubicBezTo>
                  <a:cubicBezTo>
                    <a:pt x="1361" y="7161"/>
                    <a:pt x="1059" y="6956"/>
                    <a:pt x="788" y="6729"/>
                  </a:cubicBezTo>
                  <a:cubicBezTo>
                    <a:pt x="572" y="6556"/>
                    <a:pt x="518" y="6491"/>
                    <a:pt x="518" y="6448"/>
                  </a:cubicBezTo>
                  <a:cubicBezTo>
                    <a:pt x="518" y="6394"/>
                    <a:pt x="572" y="6373"/>
                    <a:pt x="864" y="6502"/>
                  </a:cubicBezTo>
                  <a:close/>
                  <a:moveTo>
                    <a:pt x="767" y="4083"/>
                  </a:moveTo>
                  <a:cubicBezTo>
                    <a:pt x="1091" y="4040"/>
                    <a:pt x="1685" y="3975"/>
                    <a:pt x="2020" y="3953"/>
                  </a:cubicBezTo>
                  <a:cubicBezTo>
                    <a:pt x="2344" y="3942"/>
                    <a:pt x="2398" y="3975"/>
                    <a:pt x="2419" y="4018"/>
                  </a:cubicBezTo>
                  <a:cubicBezTo>
                    <a:pt x="2441" y="4061"/>
                    <a:pt x="2409" y="4115"/>
                    <a:pt x="2333" y="4148"/>
                  </a:cubicBezTo>
                  <a:cubicBezTo>
                    <a:pt x="2160" y="4191"/>
                    <a:pt x="1987" y="4223"/>
                    <a:pt x="1804" y="4223"/>
                  </a:cubicBezTo>
                  <a:cubicBezTo>
                    <a:pt x="1491" y="4245"/>
                    <a:pt x="994" y="4266"/>
                    <a:pt x="713" y="4256"/>
                  </a:cubicBezTo>
                  <a:cubicBezTo>
                    <a:pt x="443" y="4256"/>
                    <a:pt x="389" y="4212"/>
                    <a:pt x="389" y="4180"/>
                  </a:cubicBezTo>
                  <a:cubicBezTo>
                    <a:pt x="400" y="4148"/>
                    <a:pt x="454" y="4126"/>
                    <a:pt x="767" y="40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99;p31">
              <a:extLst>
                <a:ext uri="{FF2B5EF4-FFF2-40B4-BE49-F238E27FC236}">
                  <a16:creationId xmlns:a16="http://schemas.microsoft.com/office/drawing/2014/main" id="{D02541B1-BF90-4D93-9468-99949DA76D32}"/>
                </a:ext>
              </a:extLst>
            </p:cNvPr>
            <p:cNvSpPr/>
            <p:nvPr/>
          </p:nvSpPr>
          <p:spPr>
            <a:xfrm>
              <a:off x="2327947" y="2150453"/>
              <a:ext cx="269650" cy="682287"/>
            </a:xfrm>
            <a:custGeom>
              <a:avLst/>
              <a:gdLst/>
              <a:ahLst/>
              <a:cxnLst/>
              <a:rect l="l" t="t" r="r" b="b"/>
              <a:pathLst>
                <a:path w="3155" h="7983" extrusionOk="0">
                  <a:moveTo>
                    <a:pt x="2236" y="7042"/>
                  </a:moveTo>
                  <a:cubicBezTo>
                    <a:pt x="1934" y="7226"/>
                    <a:pt x="1642" y="7431"/>
                    <a:pt x="1361" y="7658"/>
                  </a:cubicBezTo>
                  <a:cubicBezTo>
                    <a:pt x="1145" y="7842"/>
                    <a:pt x="1145" y="7917"/>
                    <a:pt x="1199" y="7950"/>
                  </a:cubicBezTo>
                  <a:cubicBezTo>
                    <a:pt x="1242" y="7982"/>
                    <a:pt x="1350" y="7982"/>
                    <a:pt x="1556" y="7874"/>
                  </a:cubicBezTo>
                  <a:cubicBezTo>
                    <a:pt x="1793" y="7723"/>
                    <a:pt x="2031" y="7561"/>
                    <a:pt x="2247" y="7377"/>
                  </a:cubicBezTo>
                  <a:cubicBezTo>
                    <a:pt x="2387" y="7269"/>
                    <a:pt x="2506" y="7161"/>
                    <a:pt x="2614" y="7021"/>
                  </a:cubicBezTo>
                  <a:cubicBezTo>
                    <a:pt x="2668" y="6945"/>
                    <a:pt x="2647" y="6891"/>
                    <a:pt x="2603" y="6880"/>
                  </a:cubicBezTo>
                  <a:cubicBezTo>
                    <a:pt x="2560" y="6870"/>
                    <a:pt x="2485" y="6880"/>
                    <a:pt x="2236" y="7042"/>
                  </a:cubicBezTo>
                  <a:close/>
                  <a:moveTo>
                    <a:pt x="1891" y="216"/>
                  </a:moveTo>
                  <a:cubicBezTo>
                    <a:pt x="2139" y="400"/>
                    <a:pt x="2625" y="745"/>
                    <a:pt x="2884" y="961"/>
                  </a:cubicBezTo>
                  <a:cubicBezTo>
                    <a:pt x="3133" y="1177"/>
                    <a:pt x="3154" y="1264"/>
                    <a:pt x="3122" y="1307"/>
                  </a:cubicBezTo>
                  <a:cubicBezTo>
                    <a:pt x="3089" y="1361"/>
                    <a:pt x="3003" y="1361"/>
                    <a:pt x="2711" y="1188"/>
                  </a:cubicBezTo>
                  <a:cubicBezTo>
                    <a:pt x="2366" y="972"/>
                    <a:pt x="2020" y="745"/>
                    <a:pt x="1696" y="486"/>
                  </a:cubicBezTo>
                  <a:cubicBezTo>
                    <a:pt x="1437" y="281"/>
                    <a:pt x="1404" y="216"/>
                    <a:pt x="1415" y="151"/>
                  </a:cubicBezTo>
                  <a:cubicBezTo>
                    <a:pt x="1437" y="87"/>
                    <a:pt x="1491" y="33"/>
                    <a:pt x="1556" y="11"/>
                  </a:cubicBezTo>
                  <a:cubicBezTo>
                    <a:pt x="1599" y="0"/>
                    <a:pt x="1631" y="33"/>
                    <a:pt x="1891" y="216"/>
                  </a:cubicBezTo>
                  <a:close/>
                  <a:moveTo>
                    <a:pt x="454" y="3413"/>
                  </a:moveTo>
                  <a:cubicBezTo>
                    <a:pt x="789" y="3446"/>
                    <a:pt x="1415" y="3521"/>
                    <a:pt x="1739" y="3575"/>
                  </a:cubicBezTo>
                  <a:cubicBezTo>
                    <a:pt x="2053" y="3640"/>
                    <a:pt x="2053" y="3683"/>
                    <a:pt x="2042" y="3716"/>
                  </a:cubicBezTo>
                  <a:cubicBezTo>
                    <a:pt x="2031" y="3748"/>
                    <a:pt x="2009" y="3770"/>
                    <a:pt x="1707" y="3780"/>
                  </a:cubicBezTo>
                  <a:cubicBezTo>
                    <a:pt x="1394" y="3780"/>
                    <a:pt x="800" y="3770"/>
                    <a:pt x="465" y="3748"/>
                  </a:cubicBezTo>
                  <a:cubicBezTo>
                    <a:pt x="141" y="3726"/>
                    <a:pt x="65" y="3694"/>
                    <a:pt x="33" y="3640"/>
                  </a:cubicBezTo>
                  <a:cubicBezTo>
                    <a:pt x="0" y="3575"/>
                    <a:pt x="0" y="3500"/>
                    <a:pt x="33" y="3435"/>
                  </a:cubicBezTo>
                  <a:cubicBezTo>
                    <a:pt x="54" y="3381"/>
                    <a:pt x="108" y="3381"/>
                    <a:pt x="454" y="34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09;p31">
              <a:extLst>
                <a:ext uri="{FF2B5EF4-FFF2-40B4-BE49-F238E27FC236}">
                  <a16:creationId xmlns:a16="http://schemas.microsoft.com/office/drawing/2014/main" id="{8E711E2F-CB91-4758-ACE3-43BC76A8720D}"/>
                </a:ext>
              </a:extLst>
            </p:cNvPr>
            <p:cNvSpPr/>
            <p:nvPr/>
          </p:nvSpPr>
          <p:spPr>
            <a:xfrm>
              <a:off x="3620444" y="3085722"/>
              <a:ext cx="1881761" cy="317826"/>
            </a:xfrm>
            <a:custGeom>
              <a:avLst/>
              <a:gdLst/>
              <a:ahLst/>
              <a:cxnLst/>
              <a:rect l="l" t="t" r="r" b="b"/>
              <a:pathLst>
                <a:path w="12131" h="2049" extrusionOk="0">
                  <a:moveTo>
                    <a:pt x="10000" y="1"/>
                  </a:moveTo>
                  <a:cubicBezTo>
                    <a:pt x="9544" y="1"/>
                    <a:pt x="9089" y="46"/>
                    <a:pt x="8641" y="130"/>
                  </a:cubicBezTo>
                  <a:cubicBezTo>
                    <a:pt x="7928" y="260"/>
                    <a:pt x="7205" y="422"/>
                    <a:pt x="6492" y="551"/>
                  </a:cubicBezTo>
                  <a:cubicBezTo>
                    <a:pt x="5315" y="789"/>
                    <a:pt x="4137" y="1070"/>
                    <a:pt x="2949" y="1275"/>
                  </a:cubicBezTo>
                  <a:cubicBezTo>
                    <a:pt x="2465" y="1365"/>
                    <a:pt x="1970" y="1413"/>
                    <a:pt x="1475" y="1413"/>
                  </a:cubicBezTo>
                  <a:cubicBezTo>
                    <a:pt x="1253" y="1413"/>
                    <a:pt x="1031" y="1403"/>
                    <a:pt x="811" y="1383"/>
                  </a:cubicBezTo>
                  <a:cubicBezTo>
                    <a:pt x="605" y="1361"/>
                    <a:pt x="400" y="1307"/>
                    <a:pt x="206" y="1210"/>
                  </a:cubicBezTo>
                  <a:cubicBezTo>
                    <a:pt x="188" y="1203"/>
                    <a:pt x="169" y="1199"/>
                    <a:pt x="150" y="1199"/>
                  </a:cubicBezTo>
                  <a:cubicBezTo>
                    <a:pt x="112" y="1199"/>
                    <a:pt x="76" y="1214"/>
                    <a:pt x="55" y="1243"/>
                  </a:cubicBezTo>
                  <a:cubicBezTo>
                    <a:pt x="1" y="1275"/>
                    <a:pt x="33" y="1329"/>
                    <a:pt x="55" y="1372"/>
                  </a:cubicBezTo>
                  <a:cubicBezTo>
                    <a:pt x="238" y="1653"/>
                    <a:pt x="519" y="1848"/>
                    <a:pt x="843" y="1934"/>
                  </a:cubicBezTo>
                  <a:cubicBezTo>
                    <a:pt x="1147" y="2012"/>
                    <a:pt x="1451" y="2048"/>
                    <a:pt x="1760" y="2048"/>
                  </a:cubicBezTo>
                  <a:cubicBezTo>
                    <a:pt x="1836" y="2048"/>
                    <a:pt x="1912" y="2046"/>
                    <a:pt x="1988" y="2042"/>
                  </a:cubicBezTo>
                  <a:cubicBezTo>
                    <a:pt x="2528" y="2031"/>
                    <a:pt x="3068" y="1977"/>
                    <a:pt x="3608" y="1891"/>
                  </a:cubicBezTo>
                  <a:cubicBezTo>
                    <a:pt x="4569" y="1729"/>
                    <a:pt x="5531" y="1545"/>
                    <a:pt x="6492" y="1383"/>
                  </a:cubicBezTo>
                  <a:cubicBezTo>
                    <a:pt x="7324" y="1253"/>
                    <a:pt x="8155" y="1135"/>
                    <a:pt x="8998" y="1027"/>
                  </a:cubicBezTo>
                  <a:cubicBezTo>
                    <a:pt x="9374" y="972"/>
                    <a:pt x="9755" y="945"/>
                    <a:pt x="10136" y="945"/>
                  </a:cubicBezTo>
                  <a:cubicBezTo>
                    <a:pt x="10433" y="945"/>
                    <a:pt x="10731" y="961"/>
                    <a:pt x="11028" y="994"/>
                  </a:cubicBezTo>
                  <a:cubicBezTo>
                    <a:pt x="11342" y="1027"/>
                    <a:pt x="11655" y="1113"/>
                    <a:pt x="11946" y="1243"/>
                  </a:cubicBezTo>
                  <a:cubicBezTo>
                    <a:pt x="11968" y="1253"/>
                    <a:pt x="11990" y="1259"/>
                    <a:pt x="12011" y="1259"/>
                  </a:cubicBezTo>
                  <a:cubicBezTo>
                    <a:pt x="12033" y="1259"/>
                    <a:pt x="12054" y="1253"/>
                    <a:pt x="12076" y="1243"/>
                  </a:cubicBezTo>
                  <a:cubicBezTo>
                    <a:pt x="12130" y="1221"/>
                    <a:pt x="12119" y="1156"/>
                    <a:pt x="12108" y="1113"/>
                  </a:cubicBezTo>
                  <a:cubicBezTo>
                    <a:pt x="12000" y="713"/>
                    <a:pt x="11720" y="400"/>
                    <a:pt x="11352" y="238"/>
                  </a:cubicBezTo>
                  <a:cubicBezTo>
                    <a:pt x="11039" y="109"/>
                    <a:pt x="10715" y="33"/>
                    <a:pt x="10380" y="11"/>
                  </a:cubicBezTo>
                  <a:cubicBezTo>
                    <a:pt x="10253" y="4"/>
                    <a:pt x="10126" y="1"/>
                    <a:pt x="10000" y="1"/>
                  </a:cubicBezTo>
                  <a:close/>
                </a:path>
              </a:pathLst>
            </a:custGeom>
            <a:solidFill>
              <a:schemeClr val="dk1"/>
            </a:solidFill>
            <a:ln>
              <a:noFill/>
            </a:ln>
            <a:effectLst>
              <a:outerShdw dist="66675" dir="2220000"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99AA"/>
                </a:solidFill>
              </a:endParaRPr>
            </a:p>
          </p:txBody>
        </p:sp>
        <p:sp>
          <p:nvSpPr>
            <p:cNvPr id="54" name="Google Shape;1526;p31">
              <a:extLst>
                <a:ext uri="{FF2B5EF4-FFF2-40B4-BE49-F238E27FC236}">
                  <a16:creationId xmlns:a16="http://schemas.microsoft.com/office/drawing/2014/main" id="{EDE135B1-8A3F-460E-92A9-10C4A8EF9F4F}"/>
                </a:ext>
              </a:extLst>
            </p:cNvPr>
            <p:cNvSpPr/>
            <p:nvPr/>
          </p:nvSpPr>
          <p:spPr>
            <a:xfrm rot="1133602">
              <a:off x="6233035" y="1619647"/>
              <a:ext cx="409565" cy="60006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sp>
        <p:sp>
          <p:nvSpPr>
            <p:cNvPr id="55" name="Google Shape;1527;p31">
              <a:extLst>
                <a:ext uri="{FF2B5EF4-FFF2-40B4-BE49-F238E27FC236}">
                  <a16:creationId xmlns:a16="http://schemas.microsoft.com/office/drawing/2014/main" id="{AAC87232-501D-45EB-B961-44C5D62C7326}"/>
                </a:ext>
              </a:extLst>
            </p:cNvPr>
            <p:cNvSpPr/>
            <p:nvPr/>
          </p:nvSpPr>
          <p:spPr>
            <a:xfrm rot="1335237">
              <a:off x="1523007" y="1940453"/>
              <a:ext cx="590550" cy="210000"/>
            </a:xfrm>
            <a:custGeom>
              <a:avLst/>
              <a:gdLst/>
              <a:ahLst/>
              <a:cxnLst/>
              <a:rect l="l" t="t" r="r" b="b"/>
              <a:pathLst>
                <a:path w="23622" h="8400" extrusionOk="0">
                  <a:moveTo>
                    <a:pt x="0" y="0"/>
                  </a:moveTo>
                  <a:cubicBezTo>
                    <a:pt x="4218" y="7031"/>
                    <a:pt x="16288" y="10525"/>
                    <a:pt x="23622" y="6858"/>
                  </a:cubicBezTo>
                </a:path>
              </a:pathLst>
            </a:custGeom>
            <a:noFill/>
            <a:ln w="9525" cap="flat" cmpd="sng">
              <a:solidFill>
                <a:schemeClr val="dk1"/>
              </a:solidFill>
              <a:prstDash val="solid"/>
              <a:round/>
              <a:headEnd type="none" w="med" len="med"/>
              <a:tailEnd type="stealth" w="med" len="med"/>
            </a:ln>
          </p:spPr>
        </p:sp>
        <p:sp>
          <p:nvSpPr>
            <p:cNvPr id="56" name="Google Shape;1529;p31">
              <a:extLst>
                <a:ext uri="{FF2B5EF4-FFF2-40B4-BE49-F238E27FC236}">
                  <a16:creationId xmlns:a16="http://schemas.microsoft.com/office/drawing/2014/main" id="{9CAE1E80-B3A8-4D8C-8CBC-58CE5C5337AB}"/>
                </a:ext>
              </a:extLst>
            </p:cNvPr>
            <p:cNvSpPr txBox="1"/>
            <p:nvPr/>
          </p:nvSpPr>
          <p:spPr>
            <a:xfrm>
              <a:off x="6437817" y="1423054"/>
              <a:ext cx="1325058" cy="2723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S" sz="700" b="1" dirty="0">
                  <a:solidFill>
                    <a:schemeClr val="dk1"/>
                  </a:solidFill>
                  <a:latin typeface="Short Stack"/>
                  <a:ea typeface="Short Stack"/>
                  <a:cs typeface="Short Stack"/>
                  <a:sym typeface="Short Stack"/>
                </a:rPr>
                <a:t>Few Shot Learning </a:t>
              </a:r>
              <a:endParaRPr sz="700" b="1" dirty="0">
                <a:solidFill>
                  <a:schemeClr val="dk1"/>
                </a:solidFill>
                <a:latin typeface="Short Stack"/>
                <a:ea typeface="Short Stack"/>
                <a:cs typeface="Short Stack"/>
                <a:sym typeface="Short Stack"/>
              </a:endParaRPr>
            </a:p>
          </p:txBody>
        </p:sp>
        <p:sp>
          <p:nvSpPr>
            <p:cNvPr id="5" name="TextBox 4">
              <a:extLst>
                <a:ext uri="{FF2B5EF4-FFF2-40B4-BE49-F238E27FC236}">
                  <a16:creationId xmlns:a16="http://schemas.microsoft.com/office/drawing/2014/main" id="{41BE910C-71AB-E180-9BF1-E52FF86E80B2}"/>
                </a:ext>
              </a:extLst>
            </p:cNvPr>
            <p:cNvSpPr txBox="1"/>
            <p:nvPr/>
          </p:nvSpPr>
          <p:spPr>
            <a:xfrm>
              <a:off x="2513236" y="2269853"/>
              <a:ext cx="4554996" cy="584775"/>
            </a:xfrm>
            <a:prstGeom prst="rect">
              <a:avLst/>
            </a:prstGeom>
            <a:noFill/>
          </p:spPr>
          <p:txBody>
            <a:bodyPr wrap="square" rtlCol="0">
              <a:spAutoFit/>
            </a:bodyPr>
            <a:lstStyle/>
            <a:p>
              <a:pPr algn="ctr"/>
              <a:r>
                <a:rPr lang="en-US" sz="1600" b="1" dirty="0"/>
                <a:t>Task-Aware Representation of Sentences for Generic Text Classification</a:t>
              </a:r>
            </a:p>
          </p:txBody>
        </p:sp>
        <p:sp>
          <p:nvSpPr>
            <p:cNvPr id="13" name="Google Shape;1526;p31">
              <a:extLst>
                <a:ext uri="{FF2B5EF4-FFF2-40B4-BE49-F238E27FC236}">
                  <a16:creationId xmlns:a16="http://schemas.microsoft.com/office/drawing/2014/main" id="{4362A5A3-CDD3-ED68-0D55-2C6F6B72E656}"/>
                </a:ext>
              </a:extLst>
            </p:cNvPr>
            <p:cNvSpPr/>
            <p:nvPr/>
          </p:nvSpPr>
          <p:spPr>
            <a:xfrm rot="7008055">
              <a:off x="6477421" y="2863961"/>
              <a:ext cx="572966" cy="60006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sp>
        <p:sp>
          <p:nvSpPr>
            <p:cNvPr id="14" name="Google Shape;1529;p31">
              <a:extLst>
                <a:ext uri="{FF2B5EF4-FFF2-40B4-BE49-F238E27FC236}">
                  <a16:creationId xmlns:a16="http://schemas.microsoft.com/office/drawing/2014/main" id="{A1954EE8-0B86-AF30-F877-A4716FF85C9E}"/>
                </a:ext>
              </a:extLst>
            </p:cNvPr>
            <p:cNvSpPr txBox="1"/>
            <p:nvPr/>
          </p:nvSpPr>
          <p:spPr>
            <a:xfrm>
              <a:off x="6101375" y="3554980"/>
              <a:ext cx="1325058" cy="2723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S" sz="700" b="1" dirty="0">
                  <a:solidFill>
                    <a:schemeClr val="dk1"/>
                  </a:solidFill>
                  <a:latin typeface="Short Stack"/>
                  <a:ea typeface="Short Stack"/>
                  <a:cs typeface="Short Stack"/>
                  <a:sym typeface="Short Stack"/>
                </a:rPr>
                <a:t>Multi Task Learning</a:t>
              </a:r>
              <a:endParaRPr sz="700" b="1" dirty="0">
                <a:solidFill>
                  <a:schemeClr val="dk1"/>
                </a:solidFill>
                <a:latin typeface="Short Stack"/>
                <a:ea typeface="Short Stack"/>
                <a:cs typeface="Short Stack"/>
                <a:sym typeface="Short Stack"/>
              </a:endParaRPr>
            </a:p>
          </p:txBody>
        </p:sp>
        <p:sp>
          <p:nvSpPr>
            <p:cNvPr id="16" name="Google Shape;1528;p31">
              <a:extLst>
                <a:ext uri="{FF2B5EF4-FFF2-40B4-BE49-F238E27FC236}">
                  <a16:creationId xmlns:a16="http://schemas.microsoft.com/office/drawing/2014/main" id="{D88FBBCB-0191-549A-AFFD-41C6981B6E81}"/>
                </a:ext>
              </a:extLst>
            </p:cNvPr>
            <p:cNvSpPr txBox="1"/>
            <p:nvPr/>
          </p:nvSpPr>
          <p:spPr>
            <a:xfrm>
              <a:off x="1163971" y="3524407"/>
              <a:ext cx="2246295" cy="2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dirty="0">
                  <a:solidFill>
                    <a:schemeClr val="dk1"/>
                  </a:solidFill>
                  <a:latin typeface="Short Stack"/>
                  <a:ea typeface="Short Stack"/>
                  <a:cs typeface="Short Stack"/>
                  <a:sym typeface="Short Stack"/>
                </a:rPr>
                <a:t>T</a:t>
              </a:r>
              <a:r>
                <a:rPr lang="en-AS" sz="700" b="1" dirty="0">
                  <a:solidFill>
                    <a:schemeClr val="dk1"/>
                  </a:solidFill>
                  <a:latin typeface="Short Stack"/>
                  <a:ea typeface="Short Stack"/>
                  <a:cs typeface="Short Stack"/>
                  <a:sym typeface="Short Stack"/>
                </a:rPr>
                <a:t>ransfer Learning</a:t>
              </a:r>
              <a:endParaRPr sz="700" b="1" dirty="0">
                <a:solidFill>
                  <a:schemeClr val="dk1"/>
                </a:solidFill>
                <a:latin typeface="Short Stack"/>
                <a:ea typeface="Short Stack"/>
                <a:cs typeface="Short Stack"/>
                <a:sym typeface="Short Stack"/>
              </a:endParaRPr>
            </a:p>
          </p:txBody>
        </p:sp>
        <p:sp>
          <p:nvSpPr>
            <p:cNvPr id="17" name="Google Shape;1526;p31">
              <a:extLst>
                <a:ext uri="{FF2B5EF4-FFF2-40B4-BE49-F238E27FC236}">
                  <a16:creationId xmlns:a16="http://schemas.microsoft.com/office/drawing/2014/main" id="{115059BA-B93D-E976-0A5D-8796A5223001}"/>
                </a:ext>
              </a:extLst>
            </p:cNvPr>
            <p:cNvSpPr/>
            <p:nvPr/>
          </p:nvSpPr>
          <p:spPr>
            <a:xfrm rot="11663385">
              <a:off x="2299368" y="2965047"/>
              <a:ext cx="409565" cy="60006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sp>
      </p:grpSp>
    </p:spTree>
    <p:extLst>
      <p:ext uri="{BB962C8B-B14F-4D97-AF65-F5344CB8AC3E}">
        <p14:creationId xmlns:p14="http://schemas.microsoft.com/office/powerpoint/2010/main" val="3324186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cxnSp>
        <p:nvCxnSpPr>
          <p:cNvPr id="1978" name="Google Shape;1978;p37"/>
          <p:cNvCxnSpPr/>
          <p:nvPr/>
        </p:nvCxnSpPr>
        <p:spPr>
          <a:xfrm>
            <a:off x="1780275" y="3405275"/>
            <a:ext cx="5438700" cy="0"/>
          </a:xfrm>
          <a:prstGeom prst="straightConnector1">
            <a:avLst/>
          </a:prstGeom>
          <a:noFill/>
          <a:ln w="9525" cap="flat" cmpd="sng">
            <a:solidFill>
              <a:schemeClr val="dk1"/>
            </a:solidFill>
            <a:prstDash val="solid"/>
            <a:round/>
            <a:headEnd type="none" w="med" len="med"/>
            <a:tailEnd type="none" w="med" len="med"/>
          </a:ln>
        </p:spPr>
      </p:cxnSp>
      <p:cxnSp>
        <p:nvCxnSpPr>
          <p:cNvPr id="1979" name="Google Shape;1979;p37"/>
          <p:cNvCxnSpPr/>
          <p:nvPr/>
        </p:nvCxnSpPr>
        <p:spPr>
          <a:xfrm>
            <a:off x="1780275" y="2924250"/>
            <a:ext cx="5438700" cy="0"/>
          </a:xfrm>
          <a:prstGeom prst="straightConnector1">
            <a:avLst/>
          </a:prstGeom>
          <a:noFill/>
          <a:ln w="9525" cap="flat" cmpd="sng">
            <a:solidFill>
              <a:schemeClr val="dk1"/>
            </a:solidFill>
            <a:prstDash val="dash"/>
            <a:round/>
            <a:headEnd type="none" w="med" len="med"/>
            <a:tailEnd type="none" w="med" len="med"/>
          </a:ln>
        </p:spPr>
      </p:cxnSp>
      <p:cxnSp>
        <p:nvCxnSpPr>
          <p:cNvPr id="1980" name="Google Shape;1980;p37"/>
          <p:cNvCxnSpPr/>
          <p:nvPr/>
        </p:nvCxnSpPr>
        <p:spPr>
          <a:xfrm>
            <a:off x="1780275" y="2700425"/>
            <a:ext cx="5438700" cy="0"/>
          </a:xfrm>
          <a:prstGeom prst="straightConnector1">
            <a:avLst/>
          </a:prstGeom>
          <a:noFill/>
          <a:ln w="9525" cap="flat" cmpd="sng">
            <a:solidFill>
              <a:schemeClr val="dk1"/>
            </a:solidFill>
            <a:prstDash val="solid"/>
            <a:round/>
            <a:headEnd type="none" w="med" len="med"/>
            <a:tailEnd type="none" w="med" len="med"/>
          </a:ln>
        </p:spPr>
      </p:cxnSp>
      <p:cxnSp>
        <p:nvCxnSpPr>
          <p:cNvPr id="1981" name="Google Shape;1981;p37"/>
          <p:cNvCxnSpPr/>
          <p:nvPr/>
        </p:nvCxnSpPr>
        <p:spPr>
          <a:xfrm>
            <a:off x="1780275" y="1833650"/>
            <a:ext cx="5438700" cy="0"/>
          </a:xfrm>
          <a:prstGeom prst="straightConnector1">
            <a:avLst/>
          </a:prstGeom>
          <a:noFill/>
          <a:ln w="9525" cap="flat" cmpd="sng">
            <a:solidFill>
              <a:schemeClr val="dk1"/>
            </a:solidFill>
            <a:prstDash val="dash"/>
            <a:round/>
            <a:headEnd type="none" w="med" len="med"/>
            <a:tailEnd type="none" w="med" len="med"/>
          </a:ln>
        </p:spPr>
      </p:cxnSp>
      <p:cxnSp>
        <p:nvCxnSpPr>
          <p:cNvPr id="1982" name="Google Shape;1982;p37"/>
          <p:cNvCxnSpPr/>
          <p:nvPr/>
        </p:nvCxnSpPr>
        <p:spPr>
          <a:xfrm>
            <a:off x="1780275" y="2319425"/>
            <a:ext cx="5438700" cy="0"/>
          </a:xfrm>
          <a:prstGeom prst="straightConnector1">
            <a:avLst/>
          </a:prstGeom>
          <a:noFill/>
          <a:ln w="9525" cap="flat" cmpd="sng">
            <a:solidFill>
              <a:schemeClr val="dk1"/>
            </a:solidFill>
            <a:prstDash val="solid"/>
            <a:round/>
            <a:headEnd type="none" w="med" len="med"/>
            <a:tailEnd type="none" w="med" len="med"/>
          </a:ln>
        </p:spPr>
      </p:cxnSp>
      <p:sp>
        <p:nvSpPr>
          <p:cNvPr id="1983" name="Google Shape;1983;p37"/>
          <p:cNvSpPr txBox="1">
            <a:spLocks noGrp="1"/>
          </p:cNvSpPr>
          <p:nvPr>
            <p:ph type="title"/>
          </p:nvPr>
        </p:nvSpPr>
        <p:spPr>
          <a:xfrm>
            <a:off x="2593813" y="1888998"/>
            <a:ext cx="4596000" cy="12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990"/>
              <a:buFont typeface="Arial"/>
              <a:buNone/>
            </a:pPr>
            <a:r>
              <a:rPr lang="en-AS" dirty="0"/>
              <a:t>Thank You</a:t>
            </a:r>
            <a:endParaRPr dirty="0"/>
          </a:p>
        </p:txBody>
      </p:sp>
      <p:cxnSp>
        <p:nvCxnSpPr>
          <p:cNvPr id="1984" name="Google Shape;1984;p37"/>
          <p:cNvCxnSpPr/>
          <p:nvPr/>
        </p:nvCxnSpPr>
        <p:spPr>
          <a:xfrm flipH="1">
            <a:off x="3195738" y="2545263"/>
            <a:ext cx="204900" cy="204900"/>
          </a:xfrm>
          <a:prstGeom prst="straightConnector1">
            <a:avLst/>
          </a:prstGeom>
          <a:noFill/>
          <a:ln w="9525" cap="flat" cmpd="sng">
            <a:solidFill>
              <a:schemeClr val="dk1"/>
            </a:solidFill>
            <a:prstDash val="solid"/>
            <a:round/>
            <a:headEnd type="oval" w="med" len="med"/>
            <a:tailEnd type="none" w="med" len="med"/>
          </a:ln>
        </p:spPr>
      </p:cxnSp>
      <p:cxnSp>
        <p:nvCxnSpPr>
          <p:cNvPr id="1985" name="Google Shape;1985;p37"/>
          <p:cNvCxnSpPr/>
          <p:nvPr/>
        </p:nvCxnSpPr>
        <p:spPr>
          <a:xfrm>
            <a:off x="2985500" y="2545275"/>
            <a:ext cx="204900" cy="204900"/>
          </a:xfrm>
          <a:prstGeom prst="straightConnector1">
            <a:avLst/>
          </a:prstGeom>
          <a:noFill/>
          <a:ln w="9525" cap="flat" cmpd="sng">
            <a:solidFill>
              <a:schemeClr val="dk1"/>
            </a:solidFill>
            <a:prstDash val="solid"/>
            <a:round/>
            <a:headEnd type="oval" w="med" len="med"/>
            <a:tailEnd type="none" w="med" len="med"/>
          </a:ln>
        </p:spPr>
      </p:cxnSp>
      <p:sp>
        <p:nvSpPr>
          <p:cNvPr id="1986" name="Google Shape;1986;p37"/>
          <p:cNvSpPr/>
          <p:nvPr/>
        </p:nvSpPr>
        <p:spPr>
          <a:xfrm rot="-8100000">
            <a:off x="5777585" y="3642471"/>
            <a:ext cx="975769" cy="396750"/>
          </a:xfrm>
          <a:custGeom>
            <a:avLst/>
            <a:gdLst/>
            <a:ahLst/>
            <a:cxnLst/>
            <a:rect l="l" t="t" r="r" b="b"/>
            <a:pathLst>
              <a:path w="4872" h="1981" extrusionOk="0">
                <a:moveTo>
                  <a:pt x="4828" y="1"/>
                </a:moveTo>
                <a:cubicBezTo>
                  <a:pt x="4720" y="76"/>
                  <a:pt x="4623" y="141"/>
                  <a:pt x="4515" y="206"/>
                </a:cubicBezTo>
                <a:cubicBezTo>
                  <a:pt x="4183" y="360"/>
                  <a:pt x="3824" y="438"/>
                  <a:pt x="3461" y="438"/>
                </a:cubicBezTo>
                <a:cubicBezTo>
                  <a:pt x="3315" y="438"/>
                  <a:pt x="3170" y="425"/>
                  <a:pt x="3024" y="401"/>
                </a:cubicBezTo>
                <a:cubicBezTo>
                  <a:pt x="2636" y="347"/>
                  <a:pt x="2258" y="271"/>
                  <a:pt x="1869" y="195"/>
                </a:cubicBezTo>
                <a:cubicBezTo>
                  <a:pt x="1597" y="143"/>
                  <a:pt x="1324" y="76"/>
                  <a:pt x="1041" y="76"/>
                </a:cubicBezTo>
                <a:cubicBezTo>
                  <a:pt x="975" y="76"/>
                  <a:pt x="909" y="79"/>
                  <a:pt x="843" y="87"/>
                </a:cubicBezTo>
                <a:cubicBezTo>
                  <a:pt x="529" y="130"/>
                  <a:pt x="270" y="260"/>
                  <a:pt x="141" y="573"/>
                </a:cubicBezTo>
                <a:cubicBezTo>
                  <a:pt x="0" y="876"/>
                  <a:pt x="43" y="1221"/>
                  <a:pt x="259" y="1481"/>
                </a:cubicBezTo>
                <a:cubicBezTo>
                  <a:pt x="454" y="1718"/>
                  <a:pt x="735" y="1880"/>
                  <a:pt x="1037" y="1934"/>
                </a:cubicBezTo>
                <a:cubicBezTo>
                  <a:pt x="1208" y="1964"/>
                  <a:pt x="1383" y="1980"/>
                  <a:pt x="1558" y="1980"/>
                </a:cubicBezTo>
                <a:cubicBezTo>
                  <a:pt x="1761" y="1980"/>
                  <a:pt x="1964" y="1959"/>
                  <a:pt x="2160" y="1913"/>
                </a:cubicBezTo>
                <a:cubicBezTo>
                  <a:pt x="3046" y="1761"/>
                  <a:pt x="3867" y="1329"/>
                  <a:pt x="4483" y="660"/>
                </a:cubicBezTo>
                <a:cubicBezTo>
                  <a:pt x="4634" y="509"/>
                  <a:pt x="4753" y="314"/>
                  <a:pt x="4839" y="109"/>
                </a:cubicBezTo>
                <a:cubicBezTo>
                  <a:pt x="4861" y="66"/>
                  <a:pt x="4871" y="12"/>
                  <a:pt x="4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87" name="Google Shape;1987;p37"/>
          <p:cNvSpPr/>
          <p:nvPr/>
        </p:nvSpPr>
        <p:spPr>
          <a:xfrm rot="-8756114">
            <a:off x="6004177" y="3177966"/>
            <a:ext cx="707587" cy="569188"/>
          </a:xfrm>
          <a:custGeom>
            <a:avLst/>
            <a:gdLst/>
            <a:ahLst/>
            <a:cxnLst/>
            <a:rect l="l" t="t" r="r" b="b"/>
            <a:pathLst>
              <a:path w="3533" h="2842" extrusionOk="0">
                <a:moveTo>
                  <a:pt x="3462" y="0"/>
                </a:moveTo>
                <a:cubicBezTo>
                  <a:pt x="3441" y="0"/>
                  <a:pt x="3417" y="7"/>
                  <a:pt x="3392" y="22"/>
                </a:cubicBezTo>
                <a:cubicBezTo>
                  <a:pt x="3230" y="130"/>
                  <a:pt x="3057" y="227"/>
                  <a:pt x="2885" y="302"/>
                </a:cubicBezTo>
                <a:cubicBezTo>
                  <a:pt x="2528" y="443"/>
                  <a:pt x="2150" y="572"/>
                  <a:pt x="1783" y="691"/>
                </a:cubicBezTo>
                <a:cubicBezTo>
                  <a:pt x="1437" y="789"/>
                  <a:pt x="1092" y="918"/>
                  <a:pt x="757" y="1069"/>
                </a:cubicBezTo>
                <a:cubicBezTo>
                  <a:pt x="584" y="1145"/>
                  <a:pt x="422" y="1275"/>
                  <a:pt x="303" y="1415"/>
                </a:cubicBezTo>
                <a:cubicBezTo>
                  <a:pt x="12" y="1761"/>
                  <a:pt x="1" y="2182"/>
                  <a:pt x="271" y="2495"/>
                </a:cubicBezTo>
                <a:cubicBezTo>
                  <a:pt x="457" y="2723"/>
                  <a:pt x="723" y="2841"/>
                  <a:pt x="1011" y="2841"/>
                </a:cubicBezTo>
                <a:cubicBezTo>
                  <a:pt x="1023" y="2841"/>
                  <a:pt x="1036" y="2841"/>
                  <a:pt x="1048" y="2841"/>
                </a:cubicBezTo>
                <a:cubicBezTo>
                  <a:pt x="1372" y="2841"/>
                  <a:pt x="1686" y="2743"/>
                  <a:pt x="1945" y="2549"/>
                </a:cubicBezTo>
                <a:cubicBezTo>
                  <a:pt x="2658" y="2041"/>
                  <a:pt x="3198" y="1329"/>
                  <a:pt x="3479" y="497"/>
                </a:cubicBezTo>
                <a:cubicBezTo>
                  <a:pt x="3511" y="367"/>
                  <a:pt x="3533" y="227"/>
                  <a:pt x="3522" y="86"/>
                </a:cubicBezTo>
                <a:cubicBezTo>
                  <a:pt x="3529" y="29"/>
                  <a:pt x="3503" y="0"/>
                  <a:pt x="3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88" name="Google Shape;1988;p37"/>
          <p:cNvSpPr/>
          <p:nvPr/>
        </p:nvSpPr>
        <p:spPr>
          <a:xfrm rot="-8100000">
            <a:off x="5895011" y="2926065"/>
            <a:ext cx="266374" cy="435002"/>
          </a:xfrm>
          <a:custGeom>
            <a:avLst/>
            <a:gdLst/>
            <a:ahLst/>
            <a:cxnLst/>
            <a:rect l="l" t="t" r="r" b="b"/>
            <a:pathLst>
              <a:path w="1330" h="2172" extrusionOk="0">
                <a:moveTo>
                  <a:pt x="498" y="0"/>
                </a:moveTo>
                <a:cubicBezTo>
                  <a:pt x="476" y="11"/>
                  <a:pt x="454" y="33"/>
                  <a:pt x="433" y="43"/>
                </a:cubicBezTo>
                <a:cubicBezTo>
                  <a:pt x="152" y="368"/>
                  <a:pt x="1" y="789"/>
                  <a:pt x="11" y="1210"/>
                </a:cubicBezTo>
                <a:cubicBezTo>
                  <a:pt x="33" y="1566"/>
                  <a:pt x="227" y="1890"/>
                  <a:pt x="530" y="2063"/>
                </a:cubicBezTo>
                <a:cubicBezTo>
                  <a:pt x="660" y="2139"/>
                  <a:pt x="800" y="2171"/>
                  <a:pt x="940" y="2171"/>
                </a:cubicBezTo>
                <a:cubicBezTo>
                  <a:pt x="1156" y="2171"/>
                  <a:pt x="1329" y="1988"/>
                  <a:pt x="1329" y="1772"/>
                </a:cubicBezTo>
                <a:cubicBezTo>
                  <a:pt x="1329" y="1631"/>
                  <a:pt x="1297" y="1480"/>
                  <a:pt x="1210" y="1361"/>
                </a:cubicBezTo>
                <a:cubicBezTo>
                  <a:pt x="1102" y="1188"/>
                  <a:pt x="994" y="1016"/>
                  <a:pt x="886" y="843"/>
                </a:cubicBezTo>
                <a:cubicBezTo>
                  <a:pt x="703" y="616"/>
                  <a:pt x="584" y="357"/>
                  <a:pt x="541" y="76"/>
                </a:cubicBezTo>
                <a:cubicBezTo>
                  <a:pt x="541" y="43"/>
                  <a:pt x="519" y="22"/>
                  <a:pt x="4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89" name="Google Shape;1989;p37"/>
          <p:cNvSpPr/>
          <p:nvPr/>
        </p:nvSpPr>
        <p:spPr>
          <a:xfrm>
            <a:off x="1954187" y="1624175"/>
            <a:ext cx="629904" cy="816175"/>
          </a:xfrm>
          <a:custGeom>
            <a:avLst/>
            <a:gdLst/>
            <a:ahLst/>
            <a:cxnLst/>
            <a:rect l="l" t="t" r="r" b="b"/>
            <a:pathLst>
              <a:path w="3500" h="4535" extrusionOk="0">
                <a:moveTo>
                  <a:pt x="895" y="1"/>
                </a:moveTo>
                <a:cubicBezTo>
                  <a:pt x="708" y="1"/>
                  <a:pt x="524" y="78"/>
                  <a:pt x="389" y="225"/>
                </a:cubicBezTo>
                <a:cubicBezTo>
                  <a:pt x="281" y="344"/>
                  <a:pt x="206" y="474"/>
                  <a:pt x="141" y="614"/>
                </a:cubicBezTo>
                <a:cubicBezTo>
                  <a:pt x="44" y="873"/>
                  <a:pt x="0" y="1143"/>
                  <a:pt x="22" y="1424"/>
                </a:cubicBezTo>
                <a:cubicBezTo>
                  <a:pt x="65" y="1943"/>
                  <a:pt x="227" y="2450"/>
                  <a:pt x="508" y="2904"/>
                </a:cubicBezTo>
                <a:cubicBezTo>
                  <a:pt x="1124" y="3941"/>
                  <a:pt x="2063" y="4449"/>
                  <a:pt x="3241" y="4535"/>
                </a:cubicBezTo>
                <a:lnTo>
                  <a:pt x="3305" y="4535"/>
                </a:lnTo>
                <a:cubicBezTo>
                  <a:pt x="3381" y="4535"/>
                  <a:pt x="3446" y="4535"/>
                  <a:pt x="3478" y="4449"/>
                </a:cubicBezTo>
                <a:cubicBezTo>
                  <a:pt x="3500" y="4395"/>
                  <a:pt x="3457" y="4319"/>
                  <a:pt x="3392" y="4254"/>
                </a:cubicBezTo>
                <a:cubicBezTo>
                  <a:pt x="3295" y="4189"/>
                  <a:pt x="3208" y="4114"/>
                  <a:pt x="3133" y="4027"/>
                </a:cubicBezTo>
                <a:cubicBezTo>
                  <a:pt x="2927" y="3779"/>
                  <a:pt x="2755" y="3509"/>
                  <a:pt x="2636" y="3217"/>
                </a:cubicBezTo>
                <a:cubicBezTo>
                  <a:pt x="2420" y="2699"/>
                  <a:pt x="2247" y="2170"/>
                  <a:pt x="2107" y="1630"/>
                </a:cubicBezTo>
                <a:cubicBezTo>
                  <a:pt x="2020" y="1262"/>
                  <a:pt x="1891" y="906"/>
                  <a:pt x="1707" y="571"/>
                </a:cubicBezTo>
                <a:cubicBezTo>
                  <a:pt x="1610" y="398"/>
                  <a:pt x="1480" y="247"/>
                  <a:pt x="1307" y="139"/>
                </a:cubicBezTo>
                <a:cubicBezTo>
                  <a:pt x="1181" y="46"/>
                  <a:pt x="1037" y="1"/>
                  <a:pt x="8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90" name="Google Shape;1990;p37"/>
          <p:cNvSpPr/>
          <p:nvPr/>
        </p:nvSpPr>
        <p:spPr>
          <a:xfrm>
            <a:off x="2037695" y="2545277"/>
            <a:ext cx="556115" cy="416996"/>
          </a:xfrm>
          <a:custGeom>
            <a:avLst/>
            <a:gdLst/>
            <a:ahLst/>
            <a:cxnLst/>
            <a:rect l="l" t="t" r="r" b="b"/>
            <a:pathLst>
              <a:path w="3090" h="2317" extrusionOk="0">
                <a:moveTo>
                  <a:pt x="2172" y="0"/>
                </a:moveTo>
                <a:cubicBezTo>
                  <a:pt x="1988" y="22"/>
                  <a:pt x="1815" y="43"/>
                  <a:pt x="1632" y="87"/>
                </a:cubicBezTo>
                <a:cubicBezTo>
                  <a:pt x="1016" y="227"/>
                  <a:pt x="487" y="616"/>
                  <a:pt x="163" y="1167"/>
                </a:cubicBezTo>
                <a:cubicBezTo>
                  <a:pt x="44" y="1350"/>
                  <a:pt x="1" y="1556"/>
                  <a:pt x="12" y="1772"/>
                </a:cubicBezTo>
                <a:cubicBezTo>
                  <a:pt x="22" y="2031"/>
                  <a:pt x="206" y="2258"/>
                  <a:pt x="465" y="2312"/>
                </a:cubicBezTo>
                <a:cubicBezTo>
                  <a:pt x="493" y="2315"/>
                  <a:pt x="521" y="2316"/>
                  <a:pt x="549" y="2316"/>
                </a:cubicBezTo>
                <a:cubicBezTo>
                  <a:pt x="717" y="2316"/>
                  <a:pt x="887" y="2261"/>
                  <a:pt x="1016" y="2150"/>
                </a:cubicBezTo>
                <a:cubicBezTo>
                  <a:pt x="1221" y="1998"/>
                  <a:pt x="1405" y="1826"/>
                  <a:pt x="1556" y="1620"/>
                </a:cubicBezTo>
                <a:cubicBezTo>
                  <a:pt x="1945" y="1145"/>
                  <a:pt x="2377" y="702"/>
                  <a:pt x="2949" y="443"/>
                </a:cubicBezTo>
                <a:cubicBezTo>
                  <a:pt x="2982" y="421"/>
                  <a:pt x="3014" y="400"/>
                  <a:pt x="3036" y="378"/>
                </a:cubicBezTo>
                <a:cubicBezTo>
                  <a:pt x="3090" y="346"/>
                  <a:pt x="3079" y="259"/>
                  <a:pt x="3025" y="238"/>
                </a:cubicBezTo>
                <a:cubicBezTo>
                  <a:pt x="2766" y="87"/>
                  <a:pt x="2463" y="0"/>
                  <a:pt x="2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91" name="Google Shape;1991;p37"/>
          <p:cNvSpPr/>
          <p:nvPr/>
        </p:nvSpPr>
        <p:spPr>
          <a:xfrm rot="408303">
            <a:off x="2900777" y="3788345"/>
            <a:ext cx="2845057" cy="749476"/>
          </a:xfrm>
          <a:custGeom>
            <a:avLst/>
            <a:gdLst/>
            <a:ahLst/>
            <a:cxnLst/>
            <a:rect l="l" t="t" r="r" b="b"/>
            <a:pathLst>
              <a:path w="8674" h="2285" extrusionOk="0">
                <a:moveTo>
                  <a:pt x="6975" y="0"/>
                </a:moveTo>
                <a:cubicBezTo>
                  <a:pt x="6940" y="0"/>
                  <a:pt x="6905" y="1"/>
                  <a:pt x="6870" y="2"/>
                </a:cubicBezTo>
                <a:cubicBezTo>
                  <a:pt x="6842" y="1"/>
                  <a:pt x="6815" y="1"/>
                  <a:pt x="6788" y="1"/>
                </a:cubicBezTo>
                <a:cubicBezTo>
                  <a:pt x="5616" y="1"/>
                  <a:pt x="4446" y="227"/>
                  <a:pt x="3349" y="639"/>
                </a:cubicBezTo>
                <a:cubicBezTo>
                  <a:pt x="2506" y="952"/>
                  <a:pt x="1675" y="1298"/>
                  <a:pt x="843" y="1643"/>
                </a:cubicBezTo>
                <a:cubicBezTo>
                  <a:pt x="605" y="1741"/>
                  <a:pt x="368" y="1849"/>
                  <a:pt x="130" y="1978"/>
                </a:cubicBezTo>
                <a:cubicBezTo>
                  <a:pt x="0" y="2043"/>
                  <a:pt x="0" y="2140"/>
                  <a:pt x="152" y="2216"/>
                </a:cubicBezTo>
                <a:cubicBezTo>
                  <a:pt x="245" y="2262"/>
                  <a:pt x="350" y="2284"/>
                  <a:pt x="455" y="2284"/>
                </a:cubicBezTo>
                <a:cubicBezTo>
                  <a:pt x="520" y="2284"/>
                  <a:pt x="586" y="2276"/>
                  <a:pt x="648" y="2259"/>
                </a:cubicBezTo>
                <a:cubicBezTo>
                  <a:pt x="843" y="2205"/>
                  <a:pt x="1026" y="2130"/>
                  <a:pt x="1210" y="2065"/>
                </a:cubicBezTo>
                <a:cubicBezTo>
                  <a:pt x="2355" y="1687"/>
                  <a:pt x="3489" y="1287"/>
                  <a:pt x="4645" y="909"/>
                </a:cubicBezTo>
                <a:cubicBezTo>
                  <a:pt x="5498" y="628"/>
                  <a:pt x="6384" y="477"/>
                  <a:pt x="7291" y="445"/>
                </a:cubicBezTo>
                <a:cubicBezTo>
                  <a:pt x="7346" y="443"/>
                  <a:pt x="7400" y="442"/>
                  <a:pt x="7454" y="442"/>
                </a:cubicBezTo>
                <a:cubicBezTo>
                  <a:pt x="7731" y="442"/>
                  <a:pt x="7999" y="473"/>
                  <a:pt x="8252" y="617"/>
                </a:cubicBezTo>
                <a:cubicBezTo>
                  <a:pt x="8317" y="650"/>
                  <a:pt x="8382" y="661"/>
                  <a:pt x="8458" y="671"/>
                </a:cubicBezTo>
                <a:lnTo>
                  <a:pt x="8468" y="661"/>
                </a:lnTo>
                <a:cubicBezTo>
                  <a:pt x="8474" y="666"/>
                  <a:pt x="8482" y="669"/>
                  <a:pt x="8491" y="669"/>
                </a:cubicBezTo>
                <a:cubicBezTo>
                  <a:pt x="8501" y="669"/>
                  <a:pt x="8512" y="666"/>
                  <a:pt x="8522" y="661"/>
                </a:cubicBezTo>
                <a:cubicBezTo>
                  <a:pt x="8566" y="639"/>
                  <a:pt x="8641" y="628"/>
                  <a:pt x="8652" y="596"/>
                </a:cubicBezTo>
                <a:cubicBezTo>
                  <a:pt x="8674" y="553"/>
                  <a:pt x="8641" y="488"/>
                  <a:pt x="8609" y="445"/>
                </a:cubicBezTo>
                <a:cubicBezTo>
                  <a:pt x="8576" y="391"/>
                  <a:pt x="8533" y="358"/>
                  <a:pt x="8479" y="326"/>
                </a:cubicBezTo>
                <a:cubicBezTo>
                  <a:pt x="8360" y="261"/>
                  <a:pt x="8242" y="207"/>
                  <a:pt x="8123" y="164"/>
                </a:cubicBezTo>
                <a:cubicBezTo>
                  <a:pt x="7746" y="55"/>
                  <a:pt x="7361" y="0"/>
                  <a:pt x="6975" y="0"/>
                </a:cubicBezTo>
                <a:close/>
              </a:path>
            </a:pathLst>
          </a:custGeom>
          <a:solidFill>
            <a:schemeClr val="dk1"/>
          </a:solidFill>
          <a:ln>
            <a:noFill/>
          </a:ln>
          <a:effectLst>
            <a:outerShdw dist="47625" dir="408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6575426" y="1104094"/>
            <a:ext cx="103125" cy="187250"/>
          </a:xfrm>
          <a:custGeom>
            <a:avLst/>
            <a:gdLst/>
            <a:ahLst/>
            <a:cxnLst/>
            <a:rect l="l" t="t" r="r" b="b"/>
            <a:pathLst>
              <a:path w="1351" h="2453" extrusionOk="0">
                <a:moveTo>
                  <a:pt x="789" y="1"/>
                </a:moveTo>
                <a:cubicBezTo>
                  <a:pt x="735" y="1"/>
                  <a:pt x="692" y="33"/>
                  <a:pt x="681" y="87"/>
                </a:cubicBezTo>
                <a:cubicBezTo>
                  <a:pt x="552" y="411"/>
                  <a:pt x="379" y="724"/>
                  <a:pt x="195" y="1016"/>
                </a:cubicBezTo>
                <a:cubicBezTo>
                  <a:pt x="141" y="1102"/>
                  <a:pt x="87" y="1178"/>
                  <a:pt x="44" y="1264"/>
                </a:cubicBezTo>
                <a:cubicBezTo>
                  <a:pt x="1" y="1329"/>
                  <a:pt x="12" y="1416"/>
                  <a:pt x="66" y="1470"/>
                </a:cubicBezTo>
                <a:cubicBezTo>
                  <a:pt x="282" y="1675"/>
                  <a:pt x="444" y="1945"/>
                  <a:pt x="530" y="2226"/>
                </a:cubicBezTo>
                <a:cubicBezTo>
                  <a:pt x="541" y="2280"/>
                  <a:pt x="563" y="2334"/>
                  <a:pt x="595" y="2377"/>
                </a:cubicBezTo>
                <a:cubicBezTo>
                  <a:pt x="617" y="2420"/>
                  <a:pt x="660" y="2442"/>
                  <a:pt x="703" y="2452"/>
                </a:cubicBezTo>
                <a:cubicBezTo>
                  <a:pt x="735" y="2452"/>
                  <a:pt x="779" y="2409"/>
                  <a:pt x="800" y="2377"/>
                </a:cubicBezTo>
                <a:cubicBezTo>
                  <a:pt x="822" y="2355"/>
                  <a:pt x="833" y="2334"/>
                  <a:pt x="833" y="2312"/>
                </a:cubicBezTo>
                <a:cubicBezTo>
                  <a:pt x="930" y="1999"/>
                  <a:pt x="1081" y="1718"/>
                  <a:pt x="1297" y="1480"/>
                </a:cubicBezTo>
                <a:cubicBezTo>
                  <a:pt x="1319" y="1448"/>
                  <a:pt x="1340" y="1405"/>
                  <a:pt x="1351" y="1372"/>
                </a:cubicBezTo>
                <a:cubicBezTo>
                  <a:pt x="1340" y="1329"/>
                  <a:pt x="1319" y="1297"/>
                  <a:pt x="1297" y="1264"/>
                </a:cubicBezTo>
                <a:cubicBezTo>
                  <a:pt x="1254" y="1200"/>
                  <a:pt x="1211" y="1124"/>
                  <a:pt x="1167" y="1059"/>
                </a:cubicBezTo>
                <a:cubicBezTo>
                  <a:pt x="1027" y="757"/>
                  <a:pt x="919" y="433"/>
                  <a:pt x="876" y="109"/>
                </a:cubicBezTo>
                <a:cubicBezTo>
                  <a:pt x="865" y="55"/>
                  <a:pt x="854"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6420850" y="1252678"/>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037688" y="3482490"/>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3640013" y="638175"/>
            <a:ext cx="1863971" cy="552449"/>
          </a:xfrm>
          <a:custGeom>
            <a:avLst/>
            <a:gdLst/>
            <a:ahLst/>
            <a:cxnLst/>
            <a:rect l="l" t="t" r="r" b="b"/>
            <a:pathLst>
              <a:path w="19711" h="5842" extrusionOk="0">
                <a:moveTo>
                  <a:pt x="7342" y="553"/>
                </a:moveTo>
                <a:cubicBezTo>
                  <a:pt x="7357" y="553"/>
                  <a:pt x="7418" y="584"/>
                  <a:pt x="7524" y="650"/>
                </a:cubicBezTo>
                <a:cubicBezTo>
                  <a:pt x="7670" y="730"/>
                  <a:pt x="7803" y="836"/>
                  <a:pt x="7923" y="956"/>
                </a:cubicBezTo>
                <a:cubicBezTo>
                  <a:pt x="7969" y="991"/>
                  <a:pt x="7995" y="1025"/>
                  <a:pt x="7992" y="1025"/>
                </a:cubicBezTo>
                <a:cubicBezTo>
                  <a:pt x="7992" y="1025"/>
                  <a:pt x="7991" y="1024"/>
                  <a:pt x="7989" y="1023"/>
                </a:cubicBezTo>
                <a:lnTo>
                  <a:pt x="7989" y="1036"/>
                </a:lnTo>
                <a:cubicBezTo>
                  <a:pt x="7856" y="956"/>
                  <a:pt x="7737" y="876"/>
                  <a:pt x="7617" y="783"/>
                </a:cubicBezTo>
                <a:cubicBezTo>
                  <a:pt x="7411" y="635"/>
                  <a:pt x="7318" y="553"/>
                  <a:pt x="7342" y="553"/>
                </a:cubicBezTo>
                <a:close/>
                <a:moveTo>
                  <a:pt x="9677" y="172"/>
                </a:moveTo>
                <a:lnTo>
                  <a:pt x="9771" y="225"/>
                </a:lnTo>
                <a:cubicBezTo>
                  <a:pt x="9837" y="252"/>
                  <a:pt x="9903" y="278"/>
                  <a:pt x="9970" y="318"/>
                </a:cubicBezTo>
                <a:cubicBezTo>
                  <a:pt x="10222" y="504"/>
                  <a:pt x="10435" y="730"/>
                  <a:pt x="10608" y="983"/>
                </a:cubicBezTo>
                <a:lnTo>
                  <a:pt x="10688" y="1116"/>
                </a:lnTo>
                <a:lnTo>
                  <a:pt x="10688" y="1116"/>
                </a:lnTo>
                <a:lnTo>
                  <a:pt x="10555" y="1023"/>
                </a:lnTo>
                <a:cubicBezTo>
                  <a:pt x="10249" y="783"/>
                  <a:pt x="9970" y="517"/>
                  <a:pt x="9704" y="225"/>
                </a:cubicBezTo>
                <a:lnTo>
                  <a:pt x="9677" y="172"/>
                </a:lnTo>
                <a:close/>
                <a:moveTo>
                  <a:pt x="11831" y="252"/>
                </a:moveTo>
                <a:lnTo>
                  <a:pt x="11911" y="305"/>
                </a:lnTo>
                <a:cubicBezTo>
                  <a:pt x="11977" y="358"/>
                  <a:pt x="12044" y="398"/>
                  <a:pt x="12097" y="464"/>
                </a:cubicBezTo>
                <a:cubicBezTo>
                  <a:pt x="12163" y="531"/>
                  <a:pt x="12230" y="610"/>
                  <a:pt x="12296" y="690"/>
                </a:cubicBezTo>
                <a:cubicBezTo>
                  <a:pt x="12429" y="890"/>
                  <a:pt x="12549" y="1089"/>
                  <a:pt x="12642" y="1302"/>
                </a:cubicBezTo>
                <a:lnTo>
                  <a:pt x="12668" y="1368"/>
                </a:lnTo>
                <a:lnTo>
                  <a:pt x="12562" y="1275"/>
                </a:lnTo>
                <a:cubicBezTo>
                  <a:pt x="12283" y="1009"/>
                  <a:pt x="12057" y="703"/>
                  <a:pt x="11884" y="371"/>
                </a:cubicBezTo>
                <a:lnTo>
                  <a:pt x="11831" y="252"/>
                </a:lnTo>
                <a:close/>
                <a:moveTo>
                  <a:pt x="5291" y="1076"/>
                </a:moveTo>
                <a:cubicBezTo>
                  <a:pt x="5450" y="1102"/>
                  <a:pt x="5623" y="1142"/>
                  <a:pt x="5769" y="1222"/>
                </a:cubicBezTo>
                <a:cubicBezTo>
                  <a:pt x="5929" y="1302"/>
                  <a:pt x="6088" y="1408"/>
                  <a:pt x="6221" y="1541"/>
                </a:cubicBezTo>
                <a:cubicBezTo>
                  <a:pt x="6273" y="1592"/>
                  <a:pt x="6292" y="1612"/>
                  <a:pt x="6280" y="1612"/>
                </a:cubicBezTo>
                <a:cubicBezTo>
                  <a:pt x="6276" y="1612"/>
                  <a:pt x="6270" y="1610"/>
                  <a:pt x="6261" y="1607"/>
                </a:cubicBezTo>
                <a:cubicBezTo>
                  <a:pt x="6035" y="1541"/>
                  <a:pt x="5822" y="1448"/>
                  <a:pt x="5610" y="1342"/>
                </a:cubicBezTo>
                <a:lnTo>
                  <a:pt x="5623" y="1342"/>
                </a:lnTo>
                <a:cubicBezTo>
                  <a:pt x="5490" y="1275"/>
                  <a:pt x="5384" y="1182"/>
                  <a:pt x="5291" y="1076"/>
                </a:cubicBezTo>
                <a:close/>
                <a:moveTo>
                  <a:pt x="14342" y="1158"/>
                </a:moveTo>
                <a:cubicBezTo>
                  <a:pt x="14351" y="1158"/>
                  <a:pt x="14379" y="1210"/>
                  <a:pt x="14423" y="1315"/>
                </a:cubicBezTo>
                <a:cubicBezTo>
                  <a:pt x="14450" y="1395"/>
                  <a:pt x="14490" y="1474"/>
                  <a:pt x="14516" y="1554"/>
                </a:cubicBezTo>
                <a:cubicBezTo>
                  <a:pt x="14543" y="1661"/>
                  <a:pt x="14556" y="1767"/>
                  <a:pt x="14583" y="1887"/>
                </a:cubicBezTo>
                <a:cubicBezTo>
                  <a:pt x="14516" y="1754"/>
                  <a:pt x="14463" y="1607"/>
                  <a:pt x="14423" y="1461"/>
                </a:cubicBezTo>
                <a:cubicBezTo>
                  <a:pt x="14353" y="1260"/>
                  <a:pt x="14329" y="1158"/>
                  <a:pt x="14342" y="1158"/>
                </a:cubicBezTo>
                <a:close/>
                <a:moveTo>
                  <a:pt x="3237" y="1978"/>
                </a:moveTo>
                <a:cubicBezTo>
                  <a:pt x="3269" y="1978"/>
                  <a:pt x="3388" y="2014"/>
                  <a:pt x="3589" y="2086"/>
                </a:cubicBezTo>
                <a:cubicBezTo>
                  <a:pt x="3775" y="2152"/>
                  <a:pt x="3961" y="2245"/>
                  <a:pt x="4147" y="2365"/>
                </a:cubicBezTo>
                <a:cubicBezTo>
                  <a:pt x="4158" y="2374"/>
                  <a:pt x="4158" y="2378"/>
                  <a:pt x="4149" y="2378"/>
                </a:cubicBezTo>
                <a:cubicBezTo>
                  <a:pt x="4090" y="2378"/>
                  <a:pt x="3671" y="2214"/>
                  <a:pt x="3430" y="2099"/>
                </a:cubicBezTo>
                <a:cubicBezTo>
                  <a:pt x="3267" y="2018"/>
                  <a:pt x="3204" y="1978"/>
                  <a:pt x="3237" y="1978"/>
                </a:cubicBezTo>
                <a:close/>
                <a:moveTo>
                  <a:pt x="12615" y="1847"/>
                </a:moveTo>
                <a:lnTo>
                  <a:pt x="12615" y="1847"/>
                </a:lnTo>
                <a:cubicBezTo>
                  <a:pt x="12589" y="1887"/>
                  <a:pt x="12562" y="1913"/>
                  <a:pt x="12535" y="1940"/>
                </a:cubicBezTo>
                <a:cubicBezTo>
                  <a:pt x="12403" y="2086"/>
                  <a:pt x="12243" y="2206"/>
                  <a:pt x="12070" y="2325"/>
                </a:cubicBezTo>
                <a:lnTo>
                  <a:pt x="11911" y="2418"/>
                </a:lnTo>
                <a:lnTo>
                  <a:pt x="11911" y="2418"/>
                </a:lnTo>
                <a:lnTo>
                  <a:pt x="12017" y="2325"/>
                </a:lnTo>
                <a:cubicBezTo>
                  <a:pt x="12203" y="2152"/>
                  <a:pt x="12403" y="1993"/>
                  <a:pt x="12615" y="1847"/>
                </a:cubicBezTo>
                <a:close/>
                <a:moveTo>
                  <a:pt x="8438" y="1672"/>
                </a:moveTo>
                <a:cubicBezTo>
                  <a:pt x="8439" y="1672"/>
                  <a:pt x="8440" y="1673"/>
                  <a:pt x="8441" y="1674"/>
                </a:cubicBezTo>
                <a:cubicBezTo>
                  <a:pt x="8428" y="1740"/>
                  <a:pt x="8401" y="1794"/>
                  <a:pt x="8375" y="1847"/>
                </a:cubicBezTo>
                <a:lnTo>
                  <a:pt x="8388" y="1833"/>
                </a:lnTo>
                <a:lnTo>
                  <a:pt x="8388" y="1833"/>
                </a:lnTo>
                <a:cubicBezTo>
                  <a:pt x="8296" y="2006"/>
                  <a:pt x="7984" y="2438"/>
                  <a:pt x="7954" y="2438"/>
                </a:cubicBezTo>
                <a:cubicBezTo>
                  <a:pt x="7950" y="2438"/>
                  <a:pt x="7952" y="2428"/>
                  <a:pt x="7963" y="2405"/>
                </a:cubicBezTo>
                <a:cubicBezTo>
                  <a:pt x="8003" y="2339"/>
                  <a:pt x="8109" y="2139"/>
                  <a:pt x="8189" y="2033"/>
                </a:cubicBezTo>
                <a:cubicBezTo>
                  <a:pt x="8373" y="1751"/>
                  <a:pt x="8421" y="1672"/>
                  <a:pt x="8438" y="1672"/>
                </a:cubicBezTo>
                <a:close/>
                <a:moveTo>
                  <a:pt x="10754" y="1528"/>
                </a:moveTo>
                <a:cubicBezTo>
                  <a:pt x="10754" y="1528"/>
                  <a:pt x="10714" y="1568"/>
                  <a:pt x="10674" y="1621"/>
                </a:cubicBezTo>
                <a:lnTo>
                  <a:pt x="10688" y="1621"/>
                </a:lnTo>
                <a:cubicBezTo>
                  <a:pt x="10502" y="1887"/>
                  <a:pt x="10276" y="2113"/>
                  <a:pt x="10036" y="2312"/>
                </a:cubicBezTo>
                <a:cubicBezTo>
                  <a:pt x="9943" y="2378"/>
                  <a:pt x="9864" y="2432"/>
                  <a:pt x="9757" y="2471"/>
                </a:cubicBezTo>
                <a:cubicBezTo>
                  <a:pt x="9903" y="2259"/>
                  <a:pt x="10076" y="2073"/>
                  <a:pt x="10262" y="1900"/>
                </a:cubicBezTo>
                <a:cubicBezTo>
                  <a:pt x="10409" y="1754"/>
                  <a:pt x="10581" y="1634"/>
                  <a:pt x="10754" y="1528"/>
                </a:cubicBezTo>
                <a:close/>
                <a:moveTo>
                  <a:pt x="16043" y="1920"/>
                </a:moveTo>
                <a:cubicBezTo>
                  <a:pt x="16055" y="1920"/>
                  <a:pt x="16091" y="1980"/>
                  <a:pt x="16165" y="2099"/>
                </a:cubicBezTo>
                <a:cubicBezTo>
                  <a:pt x="16218" y="2206"/>
                  <a:pt x="16258" y="2312"/>
                  <a:pt x="16297" y="2432"/>
                </a:cubicBezTo>
                <a:cubicBezTo>
                  <a:pt x="16351" y="2604"/>
                  <a:pt x="16377" y="2777"/>
                  <a:pt x="16390" y="2950"/>
                </a:cubicBezTo>
                <a:cubicBezTo>
                  <a:pt x="16390" y="2951"/>
                  <a:pt x="16389" y="2951"/>
                  <a:pt x="16388" y="2951"/>
                </a:cubicBezTo>
                <a:cubicBezTo>
                  <a:pt x="16341" y="2951"/>
                  <a:pt x="16136" y="2385"/>
                  <a:pt x="16071" y="2099"/>
                </a:cubicBezTo>
                <a:cubicBezTo>
                  <a:pt x="16045" y="1980"/>
                  <a:pt x="16032" y="1920"/>
                  <a:pt x="16043" y="1920"/>
                </a:cubicBezTo>
                <a:close/>
                <a:moveTo>
                  <a:pt x="14343" y="2525"/>
                </a:moveTo>
                <a:lnTo>
                  <a:pt x="14343" y="2525"/>
                </a:lnTo>
                <a:cubicBezTo>
                  <a:pt x="14290" y="2578"/>
                  <a:pt x="14224" y="2631"/>
                  <a:pt x="14157" y="2671"/>
                </a:cubicBezTo>
                <a:cubicBezTo>
                  <a:pt x="14038" y="2751"/>
                  <a:pt x="13905" y="2830"/>
                  <a:pt x="13772" y="2897"/>
                </a:cubicBezTo>
                <a:lnTo>
                  <a:pt x="13572" y="2990"/>
                </a:lnTo>
                <a:lnTo>
                  <a:pt x="13572" y="2990"/>
                </a:lnTo>
                <a:lnTo>
                  <a:pt x="13732" y="2884"/>
                </a:lnTo>
                <a:cubicBezTo>
                  <a:pt x="13931" y="2751"/>
                  <a:pt x="14131" y="2631"/>
                  <a:pt x="14343" y="2525"/>
                </a:cubicBezTo>
                <a:close/>
                <a:moveTo>
                  <a:pt x="1741" y="2903"/>
                </a:moveTo>
                <a:cubicBezTo>
                  <a:pt x="1798" y="2903"/>
                  <a:pt x="1934" y="2937"/>
                  <a:pt x="2127" y="3003"/>
                </a:cubicBezTo>
                <a:cubicBezTo>
                  <a:pt x="2313" y="3056"/>
                  <a:pt x="2499" y="3136"/>
                  <a:pt x="2672" y="3242"/>
                </a:cubicBezTo>
                <a:lnTo>
                  <a:pt x="2752" y="3282"/>
                </a:lnTo>
                <a:lnTo>
                  <a:pt x="2552" y="3242"/>
                </a:lnTo>
                <a:cubicBezTo>
                  <a:pt x="2300" y="3189"/>
                  <a:pt x="2060" y="3110"/>
                  <a:pt x="1834" y="3003"/>
                </a:cubicBezTo>
                <a:cubicBezTo>
                  <a:pt x="1708" y="2937"/>
                  <a:pt x="1685" y="2903"/>
                  <a:pt x="1741" y="2903"/>
                </a:cubicBezTo>
                <a:close/>
                <a:moveTo>
                  <a:pt x="6394" y="2126"/>
                </a:moveTo>
                <a:lnTo>
                  <a:pt x="6394" y="2126"/>
                </a:lnTo>
                <a:cubicBezTo>
                  <a:pt x="6381" y="2192"/>
                  <a:pt x="6367" y="2259"/>
                  <a:pt x="6354" y="2325"/>
                </a:cubicBezTo>
                <a:cubicBezTo>
                  <a:pt x="6314" y="2525"/>
                  <a:pt x="6261" y="2711"/>
                  <a:pt x="6181" y="2897"/>
                </a:cubicBezTo>
                <a:cubicBezTo>
                  <a:pt x="6115" y="3070"/>
                  <a:pt x="6035" y="3242"/>
                  <a:pt x="5942" y="3402"/>
                </a:cubicBezTo>
                <a:cubicBezTo>
                  <a:pt x="5931" y="3417"/>
                  <a:pt x="5923" y="3427"/>
                  <a:pt x="5918" y="3427"/>
                </a:cubicBezTo>
                <a:cubicBezTo>
                  <a:pt x="5907" y="3427"/>
                  <a:pt x="5917" y="3366"/>
                  <a:pt x="5955" y="3176"/>
                </a:cubicBezTo>
                <a:cubicBezTo>
                  <a:pt x="5995" y="2937"/>
                  <a:pt x="6062" y="2711"/>
                  <a:pt x="6168" y="2498"/>
                </a:cubicBezTo>
                <a:cubicBezTo>
                  <a:pt x="6221" y="2365"/>
                  <a:pt x="6301" y="2245"/>
                  <a:pt x="6394" y="2126"/>
                </a:cubicBezTo>
                <a:close/>
                <a:moveTo>
                  <a:pt x="17707" y="2565"/>
                </a:moveTo>
                <a:cubicBezTo>
                  <a:pt x="17720" y="2631"/>
                  <a:pt x="17720" y="2684"/>
                  <a:pt x="17733" y="2751"/>
                </a:cubicBezTo>
                <a:cubicBezTo>
                  <a:pt x="17746" y="3030"/>
                  <a:pt x="17746" y="3322"/>
                  <a:pt x="17707" y="3601"/>
                </a:cubicBezTo>
                <a:cubicBezTo>
                  <a:pt x="17667" y="3256"/>
                  <a:pt x="17667" y="2910"/>
                  <a:pt x="17707" y="2565"/>
                </a:cubicBezTo>
                <a:close/>
                <a:moveTo>
                  <a:pt x="15965" y="3429"/>
                </a:moveTo>
                <a:lnTo>
                  <a:pt x="15965" y="3429"/>
                </a:lnTo>
                <a:cubicBezTo>
                  <a:pt x="15939" y="3455"/>
                  <a:pt x="15912" y="3482"/>
                  <a:pt x="15885" y="3495"/>
                </a:cubicBezTo>
                <a:cubicBezTo>
                  <a:pt x="15726" y="3601"/>
                  <a:pt x="15540" y="3681"/>
                  <a:pt x="15354" y="3748"/>
                </a:cubicBezTo>
                <a:cubicBezTo>
                  <a:pt x="15314" y="3774"/>
                  <a:pt x="15261" y="3787"/>
                  <a:pt x="15221" y="3801"/>
                </a:cubicBezTo>
                <a:cubicBezTo>
                  <a:pt x="15460" y="3655"/>
                  <a:pt x="15713" y="3535"/>
                  <a:pt x="15965" y="3429"/>
                </a:cubicBezTo>
                <a:close/>
                <a:moveTo>
                  <a:pt x="4467" y="3043"/>
                </a:moveTo>
                <a:cubicBezTo>
                  <a:pt x="4453" y="3123"/>
                  <a:pt x="4440" y="3189"/>
                  <a:pt x="4413" y="3256"/>
                </a:cubicBezTo>
                <a:cubicBezTo>
                  <a:pt x="4387" y="3375"/>
                  <a:pt x="4347" y="3482"/>
                  <a:pt x="4307" y="3588"/>
                </a:cubicBezTo>
                <a:cubicBezTo>
                  <a:pt x="4262" y="3712"/>
                  <a:pt x="4149" y="3914"/>
                  <a:pt x="4141" y="3914"/>
                </a:cubicBezTo>
                <a:cubicBezTo>
                  <a:pt x="4140" y="3914"/>
                  <a:pt x="4142" y="3908"/>
                  <a:pt x="4147" y="3894"/>
                </a:cubicBezTo>
                <a:cubicBezTo>
                  <a:pt x="4147" y="3867"/>
                  <a:pt x="4174" y="3801"/>
                  <a:pt x="4187" y="3748"/>
                </a:cubicBezTo>
                <a:cubicBezTo>
                  <a:pt x="4254" y="3495"/>
                  <a:pt x="4347" y="3269"/>
                  <a:pt x="4467" y="3043"/>
                </a:cubicBezTo>
                <a:close/>
                <a:moveTo>
                  <a:pt x="17584" y="4136"/>
                </a:moveTo>
                <a:cubicBezTo>
                  <a:pt x="17601" y="4136"/>
                  <a:pt x="17599" y="4148"/>
                  <a:pt x="17574" y="4173"/>
                </a:cubicBezTo>
                <a:lnTo>
                  <a:pt x="17560" y="4173"/>
                </a:lnTo>
                <a:cubicBezTo>
                  <a:pt x="17334" y="4346"/>
                  <a:pt x="17082" y="4492"/>
                  <a:pt x="16829" y="4598"/>
                </a:cubicBezTo>
                <a:cubicBezTo>
                  <a:pt x="16700" y="4657"/>
                  <a:pt x="16633" y="4686"/>
                  <a:pt x="16619" y="4686"/>
                </a:cubicBezTo>
                <a:cubicBezTo>
                  <a:pt x="16604" y="4686"/>
                  <a:pt x="16647" y="4653"/>
                  <a:pt x="16736" y="4585"/>
                </a:cubicBezTo>
                <a:cubicBezTo>
                  <a:pt x="16936" y="4439"/>
                  <a:pt x="17135" y="4319"/>
                  <a:pt x="17348" y="4226"/>
                </a:cubicBezTo>
                <a:cubicBezTo>
                  <a:pt x="17472" y="4168"/>
                  <a:pt x="17555" y="4136"/>
                  <a:pt x="17584" y="4136"/>
                </a:cubicBezTo>
                <a:close/>
                <a:moveTo>
                  <a:pt x="2991" y="3841"/>
                </a:moveTo>
                <a:lnTo>
                  <a:pt x="2978" y="4027"/>
                </a:lnTo>
                <a:cubicBezTo>
                  <a:pt x="2951" y="4146"/>
                  <a:pt x="2938" y="4279"/>
                  <a:pt x="2898" y="4399"/>
                </a:cubicBezTo>
                <a:cubicBezTo>
                  <a:pt x="2858" y="4572"/>
                  <a:pt x="2805" y="4745"/>
                  <a:pt x="2738" y="4904"/>
                </a:cubicBezTo>
                <a:cubicBezTo>
                  <a:pt x="2725" y="4904"/>
                  <a:pt x="2818" y="4386"/>
                  <a:pt x="2845" y="4279"/>
                </a:cubicBezTo>
                <a:cubicBezTo>
                  <a:pt x="2845" y="4239"/>
                  <a:pt x="2898" y="4133"/>
                  <a:pt x="2938" y="4027"/>
                </a:cubicBezTo>
                <a:lnTo>
                  <a:pt x="2991" y="3841"/>
                </a:lnTo>
                <a:close/>
                <a:moveTo>
                  <a:pt x="1556" y="4479"/>
                </a:moveTo>
                <a:cubicBezTo>
                  <a:pt x="1569" y="4479"/>
                  <a:pt x="1568" y="4488"/>
                  <a:pt x="1555" y="4505"/>
                </a:cubicBezTo>
                <a:cubicBezTo>
                  <a:pt x="1316" y="4718"/>
                  <a:pt x="1223" y="4798"/>
                  <a:pt x="1090" y="4917"/>
                </a:cubicBezTo>
                <a:cubicBezTo>
                  <a:pt x="877" y="5077"/>
                  <a:pt x="651" y="5236"/>
                  <a:pt x="412" y="5383"/>
                </a:cubicBezTo>
                <a:lnTo>
                  <a:pt x="359" y="5409"/>
                </a:lnTo>
                <a:lnTo>
                  <a:pt x="359" y="5409"/>
                </a:lnTo>
                <a:lnTo>
                  <a:pt x="425" y="5329"/>
                </a:lnTo>
                <a:cubicBezTo>
                  <a:pt x="678" y="5024"/>
                  <a:pt x="970" y="4771"/>
                  <a:pt x="1316" y="4598"/>
                </a:cubicBezTo>
                <a:cubicBezTo>
                  <a:pt x="1451" y="4518"/>
                  <a:pt x="1531" y="4479"/>
                  <a:pt x="1556" y="4479"/>
                </a:cubicBezTo>
                <a:close/>
                <a:moveTo>
                  <a:pt x="9610" y="1"/>
                </a:moveTo>
                <a:cubicBezTo>
                  <a:pt x="9498" y="1"/>
                  <a:pt x="9469" y="67"/>
                  <a:pt x="9545" y="185"/>
                </a:cubicBezTo>
                <a:cubicBezTo>
                  <a:pt x="9837" y="531"/>
                  <a:pt x="10156" y="850"/>
                  <a:pt x="10515" y="1142"/>
                </a:cubicBezTo>
                <a:lnTo>
                  <a:pt x="10568" y="1169"/>
                </a:lnTo>
                <a:lnTo>
                  <a:pt x="10475" y="1155"/>
                </a:lnTo>
                <a:cubicBezTo>
                  <a:pt x="10395" y="1155"/>
                  <a:pt x="10302" y="1142"/>
                  <a:pt x="10209" y="1142"/>
                </a:cubicBezTo>
                <a:lnTo>
                  <a:pt x="9771" y="1142"/>
                </a:lnTo>
                <a:cubicBezTo>
                  <a:pt x="9358" y="1155"/>
                  <a:pt x="8933" y="1182"/>
                  <a:pt x="8521" y="1235"/>
                </a:cubicBezTo>
                <a:cubicBezTo>
                  <a:pt x="8481" y="1195"/>
                  <a:pt x="8454" y="1155"/>
                  <a:pt x="8415" y="1102"/>
                </a:cubicBezTo>
                <a:cubicBezTo>
                  <a:pt x="8228" y="863"/>
                  <a:pt x="8003" y="664"/>
                  <a:pt x="7737" y="504"/>
                </a:cubicBezTo>
                <a:cubicBezTo>
                  <a:pt x="7510" y="378"/>
                  <a:pt x="7211" y="264"/>
                  <a:pt x="7090" y="264"/>
                </a:cubicBezTo>
                <a:cubicBezTo>
                  <a:pt x="7083" y="264"/>
                  <a:pt x="7077" y="264"/>
                  <a:pt x="7072" y="265"/>
                </a:cubicBezTo>
                <a:cubicBezTo>
                  <a:pt x="7019" y="278"/>
                  <a:pt x="7032" y="371"/>
                  <a:pt x="7099" y="451"/>
                </a:cubicBezTo>
                <a:cubicBezTo>
                  <a:pt x="7391" y="743"/>
                  <a:pt x="7723" y="996"/>
                  <a:pt x="8082" y="1195"/>
                </a:cubicBezTo>
                <a:lnTo>
                  <a:pt x="8228" y="1275"/>
                </a:lnTo>
                <a:lnTo>
                  <a:pt x="8135" y="1275"/>
                </a:lnTo>
                <a:cubicBezTo>
                  <a:pt x="8056" y="1275"/>
                  <a:pt x="7630" y="1355"/>
                  <a:pt x="7457" y="1381"/>
                </a:cubicBezTo>
                <a:lnTo>
                  <a:pt x="7245" y="1435"/>
                </a:lnTo>
                <a:cubicBezTo>
                  <a:pt x="7165" y="1448"/>
                  <a:pt x="7059" y="1474"/>
                  <a:pt x="6992" y="1501"/>
                </a:cubicBezTo>
                <a:cubicBezTo>
                  <a:pt x="6939" y="1514"/>
                  <a:pt x="6886" y="1528"/>
                  <a:pt x="6886" y="1528"/>
                </a:cubicBezTo>
                <a:cubicBezTo>
                  <a:pt x="6833" y="1541"/>
                  <a:pt x="6793" y="1541"/>
                  <a:pt x="6740" y="1568"/>
                </a:cubicBezTo>
                <a:cubicBezTo>
                  <a:pt x="6626" y="1596"/>
                  <a:pt x="6569" y="1609"/>
                  <a:pt x="6539" y="1609"/>
                </a:cubicBezTo>
                <a:cubicBezTo>
                  <a:pt x="6513" y="1609"/>
                  <a:pt x="6507" y="1599"/>
                  <a:pt x="6500" y="1581"/>
                </a:cubicBezTo>
                <a:cubicBezTo>
                  <a:pt x="6394" y="1435"/>
                  <a:pt x="6261" y="1315"/>
                  <a:pt x="6115" y="1209"/>
                </a:cubicBezTo>
                <a:cubicBezTo>
                  <a:pt x="5862" y="1023"/>
                  <a:pt x="5583" y="916"/>
                  <a:pt x="5277" y="903"/>
                </a:cubicBezTo>
                <a:cubicBezTo>
                  <a:pt x="5051" y="903"/>
                  <a:pt x="5025" y="943"/>
                  <a:pt x="5171" y="1102"/>
                </a:cubicBezTo>
                <a:cubicBezTo>
                  <a:pt x="5450" y="1381"/>
                  <a:pt x="5796" y="1594"/>
                  <a:pt x="6181" y="1714"/>
                </a:cubicBezTo>
                <a:cubicBezTo>
                  <a:pt x="6208" y="1714"/>
                  <a:pt x="6115" y="1754"/>
                  <a:pt x="5969" y="1807"/>
                </a:cubicBezTo>
                <a:cubicBezTo>
                  <a:pt x="5530" y="1953"/>
                  <a:pt x="5091" y="2139"/>
                  <a:pt x="4679" y="2339"/>
                </a:cubicBezTo>
                <a:lnTo>
                  <a:pt x="4533" y="2405"/>
                </a:lnTo>
                <a:lnTo>
                  <a:pt x="4440" y="2325"/>
                </a:lnTo>
                <a:cubicBezTo>
                  <a:pt x="4081" y="2033"/>
                  <a:pt x="3656" y="1833"/>
                  <a:pt x="3217" y="1767"/>
                </a:cubicBezTo>
                <a:cubicBezTo>
                  <a:pt x="3117" y="1747"/>
                  <a:pt x="3061" y="1737"/>
                  <a:pt x="3024" y="1737"/>
                </a:cubicBezTo>
                <a:cubicBezTo>
                  <a:pt x="2988" y="1737"/>
                  <a:pt x="2971" y="1747"/>
                  <a:pt x="2951" y="1767"/>
                </a:cubicBezTo>
                <a:cubicBezTo>
                  <a:pt x="2831" y="1847"/>
                  <a:pt x="2951" y="1953"/>
                  <a:pt x="3363" y="2166"/>
                </a:cubicBezTo>
                <a:cubicBezTo>
                  <a:pt x="3602" y="2299"/>
                  <a:pt x="3855" y="2405"/>
                  <a:pt x="4121" y="2471"/>
                </a:cubicBezTo>
                <a:cubicBezTo>
                  <a:pt x="4174" y="2485"/>
                  <a:pt x="4227" y="2498"/>
                  <a:pt x="4267" y="2525"/>
                </a:cubicBezTo>
                <a:cubicBezTo>
                  <a:pt x="4134" y="2604"/>
                  <a:pt x="4001" y="2684"/>
                  <a:pt x="3868" y="2751"/>
                </a:cubicBezTo>
                <a:cubicBezTo>
                  <a:pt x="3802" y="2777"/>
                  <a:pt x="3496" y="2950"/>
                  <a:pt x="3456" y="2977"/>
                </a:cubicBezTo>
                <a:lnTo>
                  <a:pt x="3244" y="3110"/>
                </a:lnTo>
                <a:cubicBezTo>
                  <a:pt x="3177" y="3149"/>
                  <a:pt x="3111" y="3189"/>
                  <a:pt x="3044" y="3242"/>
                </a:cubicBezTo>
                <a:cubicBezTo>
                  <a:pt x="2991" y="3216"/>
                  <a:pt x="2938" y="3189"/>
                  <a:pt x="2898" y="3149"/>
                </a:cubicBezTo>
                <a:cubicBezTo>
                  <a:pt x="2712" y="3016"/>
                  <a:pt x="2526" y="2923"/>
                  <a:pt x="2313" y="2857"/>
                </a:cubicBezTo>
                <a:cubicBezTo>
                  <a:pt x="2087" y="2764"/>
                  <a:pt x="1848" y="2724"/>
                  <a:pt x="1595" y="2724"/>
                </a:cubicBezTo>
                <a:cubicBezTo>
                  <a:pt x="1515" y="2737"/>
                  <a:pt x="1436" y="2790"/>
                  <a:pt x="1436" y="2817"/>
                </a:cubicBezTo>
                <a:cubicBezTo>
                  <a:pt x="1409" y="2963"/>
                  <a:pt x="2180" y="3282"/>
                  <a:pt x="2765" y="3362"/>
                </a:cubicBezTo>
                <a:cubicBezTo>
                  <a:pt x="2831" y="3375"/>
                  <a:pt x="2845" y="3375"/>
                  <a:pt x="2818" y="3402"/>
                </a:cubicBezTo>
                <a:cubicBezTo>
                  <a:pt x="2539" y="3588"/>
                  <a:pt x="2273" y="3787"/>
                  <a:pt x="2007" y="4013"/>
                </a:cubicBezTo>
                <a:cubicBezTo>
                  <a:pt x="1914" y="4093"/>
                  <a:pt x="1795" y="4160"/>
                  <a:pt x="1675" y="4200"/>
                </a:cubicBezTo>
                <a:cubicBezTo>
                  <a:pt x="1236" y="4332"/>
                  <a:pt x="837" y="4572"/>
                  <a:pt x="518" y="4891"/>
                </a:cubicBezTo>
                <a:cubicBezTo>
                  <a:pt x="213" y="5197"/>
                  <a:pt x="0" y="5582"/>
                  <a:pt x="80" y="5649"/>
                </a:cubicBezTo>
                <a:cubicBezTo>
                  <a:pt x="93" y="5659"/>
                  <a:pt x="107" y="5665"/>
                  <a:pt x="125" y="5665"/>
                </a:cubicBezTo>
                <a:cubicBezTo>
                  <a:pt x="178" y="5665"/>
                  <a:pt x="271" y="5614"/>
                  <a:pt x="518" y="5476"/>
                </a:cubicBezTo>
                <a:cubicBezTo>
                  <a:pt x="970" y="5210"/>
                  <a:pt x="1383" y="4891"/>
                  <a:pt x="1741" y="4519"/>
                </a:cubicBezTo>
                <a:cubicBezTo>
                  <a:pt x="1848" y="4426"/>
                  <a:pt x="2366" y="4013"/>
                  <a:pt x="2765" y="3734"/>
                </a:cubicBezTo>
                <a:lnTo>
                  <a:pt x="2845" y="3681"/>
                </a:lnTo>
                <a:lnTo>
                  <a:pt x="2778" y="3854"/>
                </a:lnTo>
                <a:cubicBezTo>
                  <a:pt x="2659" y="4133"/>
                  <a:pt x="2579" y="4426"/>
                  <a:pt x="2552" y="4718"/>
                </a:cubicBezTo>
                <a:cubicBezTo>
                  <a:pt x="2499" y="5064"/>
                  <a:pt x="2486" y="5117"/>
                  <a:pt x="2512" y="5183"/>
                </a:cubicBezTo>
                <a:cubicBezTo>
                  <a:pt x="2539" y="5250"/>
                  <a:pt x="2552" y="5263"/>
                  <a:pt x="2592" y="5276"/>
                </a:cubicBezTo>
                <a:cubicBezTo>
                  <a:pt x="2645" y="5276"/>
                  <a:pt x="2659" y="5276"/>
                  <a:pt x="2752" y="5157"/>
                </a:cubicBezTo>
                <a:cubicBezTo>
                  <a:pt x="2871" y="4957"/>
                  <a:pt x="2964" y="4731"/>
                  <a:pt x="3031" y="4492"/>
                </a:cubicBezTo>
                <a:cubicBezTo>
                  <a:pt x="3097" y="4213"/>
                  <a:pt x="3137" y="3920"/>
                  <a:pt x="3164" y="3615"/>
                </a:cubicBezTo>
                <a:lnTo>
                  <a:pt x="3164" y="3482"/>
                </a:lnTo>
                <a:lnTo>
                  <a:pt x="3283" y="3402"/>
                </a:lnTo>
                <a:cubicBezTo>
                  <a:pt x="3403" y="3322"/>
                  <a:pt x="3908" y="3030"/>
                  <a:pt x="4094" y="2937"/>
                </a:cubicBezTo>
                <a:lnTo>
                  <a:pt x="4294" y="2817"/>
                </a:lnTo>
                <a:cubicBezTo>
                  <a:pt x="4320" y="2804"/>
                  <a:pt x="4347" y="2790"/>
                  <a:pt x="4387" y="2777"/>
                </a:cubicBezTo>
                <a:lnTo>
                  <a:pt x="4387" y="2777"/>
                </a:lnTo>
                <a:cubicBezTo>
                  <a:pt x="4360" y="2830"/>
                  <a:pt x="4334" y="2870"/>
                  <a:pt x="4307" y="2910"/>
                </a:cubicBezTo>
                <a:cubicBezTo>
                  <a:pt x="4094" y="3256"/>
                  <a:pt x="3948" y="3655"/>
                  <a:pt x="3882" y="4053"/>
                </a:cubicBezTo>
                <a:cubicBezTo>
                  <a:pt x="3855" y="4266"/>
                  <a:pt x="3868" y="4332"/>
                  <a:pt x="3961" y="4332"/>
                </a:cubicBezTo>
                <a:cubicBezTo>
                  <a:pt x="4001" y="4332"/>
                  <a:pt x="4028" y="4306"/>
                  <a:pt x="4161" y="4120"/>
                </a:cubicBezTo>
                <a:cubicBezTo>
                  <a:pt x="4334" y="3894"/>
                  <a:pt x="4453" y="3628"/>
                  <a:pt x="4546" y="3349"/>
                </a:cubicBezTo>
                <a:cubicBezTo>
                  <a:pt x="4599" y="3123"/>
                  <a:pt x="4653" y="2897"/>
                  <a:pt x="4666" y="2671"/>
                </a:cubicBezTo>
                <a:cubicBezTo>
                  <a:pt x="4865" y="2538"/>
                  <a:pt x="5078" y="2432"/>
                  <a:pt x="5291" y="2352"/>
                </a:cubicBezTo>
                <a:lnTo>
                  <a:pt x="5570" y="2232"/>
                </a:lnTo>
                <a:cubicBezTo>
                  <a:pt x="5783" y="2139"/>
                  <a:pt x="5995" y="2073"/>
                  <a:pt x="6221" y="2019"/>
                </a:cubicBezTo>
                <a:lnTo>
                  <a:pt x="6221" y="2019"/>
                </a:lnTo>
                <a:cubicBezTo>
                  <a:pt x="6062" y="2219"/>
                  <a:pt x="5942" y="2445"/>
                  <a:pt x="5849" y="2684"/>
                </a:cubicBezTo>
                <a:cubicBezTo>
                  <a:pt x="5836" y="2724"/>
                  <a:pt x="5809" y="2804"/>
                  <a:pt x="5796" y="2857"/>
                </a:cubicBezTo>
                <a:cubicBezTo>
                  <a:pt x="5716" y="3149"/>
                  <a:pt x="5676" y="3455"/>
                  <a:pt x="5716" y="3761"/>
                </a:cubicBezTo>
                <a:cubicBezTo>
                  <a:pt x="5726" y="3819"/>
                  <a:pt x="5771" y="3856"/>
                  <a:pt x="5810" y="3856"/>
                </a:cubicBezTo>
                <a:cubicBezTo>
                  <a:pt x="5825" y="3856"/>
                  <a:pt x="5838" y="3851"/>
                  <a:pt x="5849" y="3841"/>
                </a:cubicBezTo>
                <a:cubicBezTo>
                  <a:pt x="5889" y="3801"/>
                  <a:pt x="5969" y="3655"/>
                  <a:pt x="6155" y="3336"/>
                </a:cubicBezTo>
                <a:cubicBezTo>
                  <a:pt x="6354" y="2977"/>
                  <a:pt x="6500" y="2578"/>
                  <a:pt x="6554" y="2166"/>
                </a:cubicBezTo>
                <a:lnTo>
                  <a:pt x="6580" y="1887"/>
                </a:lnTo>
                <a:lnTo>
                  <a:pt x="6780" y="1833"/>
                </a:lnTo>
                <a:lnTo>
                  <a:pt x="7152" y="1740"/>
                </a:lnTo>
                <a:cubicBezTo>
                  <a:pt x="7218" y="1714"/>
                  <a:pt x="7285" y="1700"/>
                  <a:pt x="7364" y="1700"/>
                </a:cubicBezTo>
                <a:cubicBezTo>
                  <a:pt x="7378" y="1700"/>
                  <a:pt x="7391" y="1687"/>
                  <a:pt x="7404" y="1687"/>
                </a:cubicBezTo>
                <a:cubicBezTo>
                  <a:pt x="7683" y="1621"/>
                  <a:pt x="7963" y="1568"/>
                  <a:pt x="8255" y="1528"/>
                </a:cubicBezTo>
                <a:lnTo>
                  <a:pt x="8335" y="1528"/>
                </a:lnTo>
                <a:cubicBezTo>
                  <a:pt x="8335" y="1528"/>
                  <a:pt x="8322" y="1568"/>
                  <a:pt x="8295" y="1594"/>
                </a:cubicBezTo>
                <a:cubicBezTo>
                  <a:pt x="8149" y="1767"/>
                  <a:pt x="8016" y="1966"/>
                  <a:pt x="7896" y="2152"/>
                </a:cubicBezTo>
                <a:cubicBezTo>
                  <a:pt x="7803" y="2325"/>
                  <a:pt x="7723" y="2498"/>
                  <a:pt x="7657" y="2684"/>
                </a:cubicBezTo>
                <a:cubicBezTo>
                  <a:pt x="7590" y="2870"/>
                  <a:pt x="7590" y="2923"/>
                  <a:pt x="7683" y="2937"/>
                </a:cubicBezTo>
                <a:cubicBezTo>
                  <a:pt x="7689" y="2939"/>
                  <a:pt x="7695" y="2940"/>
                  <a:pt x="7700" y="2940"/>
                </a:cubicBezTo>
                <a:cubicBezTo>
                  <a:pt x="7733" y="2940"/>
                  <a:pt x="7769" y="2901"/>
                  <a:pt x="7883" y="2764"/>
                </a:cubicBezTo>
                <a:cubicBezTo>
                  <a:pt x="8082" y="2538"/>
                  <a:pt x="8282" y="2285"/>
                  <a:pt x="8454" y="2033"/>
                </a:cubicBezTo>
                <a:cubicBezTo>
                  <a:pt x="8508" y="1926"/>
                  <a:pt x="8561" y="1807"/>
                  <a:pt x="8614" y="1700"/>
                </a:cubicBezTo>
                <a:cubicBezTo>
                  <a:pt x="8654" y="1581"/>
                  <a:pt x="8694" y="1488"/>
                  <a:pt x="8707" y="1488"/>
                </a:cubicBezTo>
                <a:cubicBezTo>
                  <a:pt x="8827" y="1474"/>
                  <a:pt x="8946" y="1461"/>
                  <a:pt x="9066" y="1461"/>
                </a:cubicBezTo>
                <a:lnTo>
                  <a:pt x="9319" y="1435"/>
                </a:lnTo>
                <a:cubicBezTo>
                  <a:pt x="9511" y="1421"/>
                  <a:pt x="9707" y="1415"/>
                  <a:pt x="9905" y="1415"/>
                </a:cubicBezTo>
                <a:cubicBezTo>
                  <a:pt x="10103" y="1415"/>
                  <a:pt x="10302" y="1421"/>
                  <a:pt x="10502" y="1435"/>
                </a:cubicBezTo>
                <a:cubicBezTo>
                  <a:pt x="10502" y="1435"/>
                  <a:pt x="10475" y="1461"/>
                  <a:pt x="10448" y="1474"/>
                </a:cubicBezTo>
                <a:cubicBezTo>
                  <a:pt x="10236" y="1621"/>
                  <a:pt x="10050" y="1780"/>
                  <a:pt x="9877" y="1966"/>
                </a:cubicBezTo>
                <a:cubicBezTo>
                  <a:pt x="9717" y="2126"/>
                  <a:pt x="9584" y="2312"/>
                  <a:pt x="9505" y="2525"/>
                </a:cubicBezTo>
                <a:cubicBezTo>
                  <a:pt x="9478" y="2618"/>
                  <a:pt x="9478" y="2618"/>
                  <a:pt x="9518" y="2644"/>
                </a:cubicBezTo>
                <a:cubicBezTo>
                  <a:pt x="9545" y="2658"/>
                  <a:pt x="9561" y="2664"/>
                  <a:pt x="9584" y="2664"/>
                </a:cubicBezTo>
                <a:cubicBezTo>
                  <a:pt x="9608" y="2664"/>
                  <a:pt x="9638" y="2658"/>
                  <a:pt x="9691" y="2644"/>
                </a:cubicBezTo>
                <a:cubicBezTo>
                  <a:pt x="10063" y="2498"/>
                  <a:pt x="10382" y="2259"/>
                  <a:pt x="10621" y="1940"/>
                </a:cubicBezTo>
                <a:cubicBezTo>
                  <a:pt x="10714" y="1820"/>
                  <a:pt x="10807" y="1700"/>
                  <a:pt x="10887" y="1568"/>
                </a:cubicBezTo>
                <a:cubicBezTo>
                  <a:pt x="10954" y="1474"/>
                  <a:pt x="10954" y="1474"/>
                  <a:pt x="11033" y="1474"/>
                </a:cubicBezTo>
                <a:cubicBezTo>
                  <a:pt x="11485" y="1514"/>
                  <a:pt x="11951" y="1568"/>
                  <a:pt x="12403" y="1647"/>
                </a:cubicBezTo>
                <a:lnTo>
                  <a:pt x="12549" y="1674"/>
                </a:lnTo>
                <a:lnTo>
                  <a:pt x="12482" y="1714"/>
                </a:lnTo>
                <a:cubicBezTo>
                  <a:pt x="12150" y="1940"/>
                  <a:pt x="11844" y="2206"/>
                  <a:pt x="11592" y="2525"/>
                </a:cubicBezTo>
                <a:cubicBezTo>
                  <a:pt x="11525" y="2618"/>
                  <a:pt x="11525" y="2684"/>
                  <a:pt x="11592" y="2711"/>
                </a:cubicBezTo>
                <a:cubicBezTo>
                  <a:pt x="11600" y="2715"/>
                  <a:pt x="11609" y="2717"/>
                  <a:pt x="11620" y="2717"/>
                </a:cubicBezTo>
                <a:cubicBezTo>
                  <a:pt x="11680" y="2717"/>
                  <a:pt x="11791" y="2651"/>
                  <a:pt x="12084" y="2471"/>
                </a:cubicBezTo>
                <a:cubicBezTo>
                  <a:pt x="12336" y="2325"/>
                  <a:pt x="12562" y="2152"/>
                  <a:pt x="12748" y="1926"/>
                </a:cubicBezTo>
                <a:cubicBezTo>
                  <a:pt x="12845" y="1822"/>
                  <a:pt x="12875" y="1780"/>
                  <a:pt x="12944" y="1780"/>
                </a:cubicBezTo>
                <a:cubicBezTo>
                  <a:pt x="12998" y="1780"/>
                  <a:pt x="13075" y="1806"/>
                  <a:pt x="13227" y="1847"/>
                </a:cubicBezTo>
                <a:cubicBezTo>
                  <a:pt x="13572" y="1940"/>
                  <a:pt x="13931" y="2073"/>
                  <a:pt x="14277" y="2206"/>
                </a:cubicBezTo>
                <a:cubicBezTo>
                  <a:pt x="14317" y="2219"/>
                  <a:pt x="14357" y="2245"/>
                  <a:pt x="14397" y="2259"/>
                </a:cubicBezTo>
                <a:lnTo>
                  <a:pt x="14476" y="2272"/>
                </a:lnTo>
                <a:lnTo>
                  <a:pt x="14357" y="2325"/>
                </a:lnTo>
                <a:cubicBezTo>
                  <a:pt x="14064" y="2458"/>
                  <a:pt x="13798" y="2618"/>
                  <a:pt x="13546" y="2804"/>
                </a:cubicBezTo>
                <a:cubicBezTo>
                  <a:pt x="13386" y="2910"/>
                  <a:pt x="13240" y="3043"/>
                  <a:pt x="13120" y="3189"/>
                </a:cubicBezTo>
                <a:cubicBezTo>
                  <a:pt x="13120" y="3242"/>
                  <a:pt x="13134" y="3269"/>
                  <a:pt x="13174" y="3282"/>
                </a:cubicBezTo>
                <a:cubicBezTo>
                  <a:pt x="13453" y="3203"/>
                  <a:pt x="13719" y="3083"/>
                  <a:pt x="13971" y="2950"/>
                </a:cubicBezTo>
                <a:cubicBezTo>
                  <a:pt x="14237" y="2817"/>
                  <a:pt x="14476" y="2631"/>
                  <a:pt x="14676" y="2418"/>
                </a:cubicBezTo>
                <a:cubicBezTo>
                  <a:pt x="14685" y="2399"/>
                  <a:pt x="14702" y="2386"/>
                  <a:pt x="14716" y="2386"/>
                </a:cubicBezTo>
                <a:cubicBezTo>
                  <a:pt x="14721" y="2386"/>
                  <a:pt x="14725" y="2388"/>
                  <a:pt x="14729" y="2392"/>
                </a:cubicBezTo>
                <a:cubicBezTo>
                  <a:pt x="15074" y="2551"/>
                  <a:pt x="15580" y="2804"/>
                  <a:pt x="16005" y="3056"/>
                </a:cubicBezTo>
                <a:lnTo>
                  <a:pt x="16178" y="3149"/>
                </a:lnTo>
                <a:lnTo>
                  <a:pt x="16005" y="3203"/>
                </a:lnTo>
                <a:cubicBezTo>
                  <a:pt x="15659" y="3322"/>
                  <a:pt x="15327" y="3468"/>
                  <a:pt x="15035" y="3668"/>
                </a:cubicBezTo>
                <a:cubicBezTo>
                  <a:pt x="14782" y="3827"/>
                  <a:pt x="14729" y="3907"/>
                  <a:pt x="14809" y="3987"/>
                </a:cubicBezTo>
                <a:cubicBezTo>
                  <a:pt x="14838" y="4006"/>
                  <a:pt x="14853" y="4019"/>
                  <a:pt x="14906" y="4019"/>
                </a:cubicBezTo>
                <a:cubicBezTo>
                  <a:pt x="14925" y="4019"/>
                  <a:pt x="14949" y="4017"/>
                  <a:pt x="14981" y="4013"/>
                </a:cubicBezTo>
                <a:cubicBezTo>
                  <a:pt x="15261" y="3960"/>
                  <a:pt x="15526" y="3867"/>
                  <a:pt x="15779" y="3734"/>
                </a:cubicBezTo>
                <a:cubicBezTo>
                  <a:pt x="15859" y="3694"/>
                  <a:pt x="16138" y="3508"/>
                  <a:pt x="16364" y="3375"/>
                </a:cubicBezTo>
                <a:lnTo>
                  <a:pt x="16444" y="3322"/>
                </a:lnTo>
                <a:lnTo>
                  <a:pt x="16523" y="3375"/>
                </a:lnTo>
                <a:cubicBezTo>
                  <a:pt x="16789" y="3535"/>
                  <a:pt x="17441" y="3987"/>
                  <a:pt x="17441" y="4013"/>
                </a:cubicBezTo>
                <a:cubicBezTo>
                  <a:pt x="17387" y="4040"/>
                  <a:pt x="17334" y="4067"/>
                  <a:pt x="17281" y="4093"/>
                </a:cubicBezTo>
                <a:cubicBezTo>
                  <a:pt x="16896" y="4253"/>
                  <a:pt x="16337" y="4652"/>
                  <a:pt x="16324" y="4771"/>
                </a:cubicBezTo>
                <a:cubicBezTo>
                  <a:pt x="16324" y="4798"/>
                  <a:pt x="16337" y="4824"/>
                  <a:pt x="16351" y="4838"/>
                </a:cubicBezTo>
                <a:cubicBezTo>
                  <a:pt x="16367" y="4863"/>
                  <a:pt x="16379" y="4872"/>
                  <a:pt x="16405" y="4872"/>
                </a:cubicBezTo>
                <a:cubicBezTo>
                  <a:pt x="16421" y="4872"/>
                  <a:pt x="16441" y="4869"/>
                  <a:pt x="16470" y="4864"/>
                </a:cubicBezTo>
                <a:cubicBezTo>
                  <a:pt x="16896" y="4745"/>
                  <a:pt x="17281" y="4545"/>
                  <a:pt x="17640" y="4293"/>
                </a:cubicBezTo>
                <a:lnTo>
                  <a:pt x="17733" y="4213"/>
                </a:lnTo>
                <a:lnTo>
                  <a:pt x="17813" y="4266"/>
                </a:lnTo>
                <a:cubicBezTo>
                  <a:pt x="17853" y="4306"/>
                  <a:pt x="17972" y="4412"/>
                  <a:pt x="18079" y="4505"/>
                </a:cubicBezTo>
                <a:lnTo>
                  <a:pt x="18331" y="4705"/>
                </a:lnTo>
                <a:lnTo>
                  <a:pt x="18424" y="4784"/>
                </a:lnTo>
                <a:cubicBezTo>
                  <a:pt x="18464" y="4811"/>
                  <a:pt x="18690" y="5024"/>
                  <a:pt x="18863" y="5183"/>
                </a:cubicBezTo>
                <a:cubicBezTo>
                  <a:pt x="18903" y="5223"/>
                  <a:pt x="19009" y="5329"/>
                  <a:pt x="19089" y="5436"/>
                </a:cubicBezTo>
                <a:cubicBezTo>
                  <a:pt x="19355" y="5728"/>
                  <a:pt x="19408" y="5781"/>
                  <a:pt x="19475" y="5821"/>
                </a:cubicBezTo>
                <a:cubicBezTo>
                  <a:pt x="19508" y="5835"/>
                  <a:pt x="19540" y="5841"/>
                  <a:pt x="19569" y="5841"/>
                </a:cubicBezTo>
                <a:cubicBezTo>
                  <a:pt x="19654" y="5841"/>
                  <a:pt x="19710" y="5784"/>
                  <a:pt x="19700" y="5675"/>
                </a:cubicBezTo>
                <a:cubicBezTo>
                  <a:pt x="19674" y="5582"/>
                  <a:pt x="19475" y="5369"/>
                  <a:pt x="19235" y="5183"/>
                </a:cubicBezTo>
                <a:cubicBezTo>
                  <a:pt x="19009" y="5024"/>
                  <a:pt x="18797" y="4851"/>
                  <a:pt x="18584" y="4665"/>
                </a:cubicBezTo>
                <a:cubicBezTo>
                  <a:pt x="18358" y="4465"/>
                  <a:pt x="18358" y="4465"/>
                  <a:pt x="18052" y="4213"/>
                </a:cubicBezTo>
                <a:lnTo>
                  <a:pt x="17839" y="4040"/>
                </a:lnTo>
                <a:lnTo>
                  <a:pt x="17853" y="3960"/>
                </a:lnTo>
                <a:cubicBezTo>
                  <a:pt x="17879" y="3482"/>
                  <a:pt x="17879" y="3003"/>
                  <a:pt x="17813" y="2525"/>
                </a:cubicBezTo>
                <a:cubicBezTo>
                  <a:pt x="17773" y="2325"/>
                  <a:pt x="17733" y="2259"/>
                  <a:pt x="17653" y="2259"/>
                </a:cubicBezTo>
                <a:cubicBezTo>
                  <a:pt x="17587" y="2272"/>
                  <a:pt x="17574" y="2339"/>
                  <a:pt x="17534" y="2764"/>
                </a:cubicBezTo>
                <a:cubicBezTo>
                  <a:pt x="17507" y="3056"/>
                  <a:pt x="17507" y="3349"/>
                  <a:pt x="17534" y="3641"/>
                </a:cubicBezTo>
                <a:cubicBezTo>
                  <a:pt x="17547" y="3694"/>
                  <a:pt x="17560" y="3748"/>
                  <a:pt x="17547" y="3801"/>
                </a:cubicBezTo>
                <a:cubicBezTo>
                  <a:pt x="17507" y="3787"/>
                  <a:pt x="17467" y="3761"/>
                  <a:pt x="17427" y="3721"/>
                </a:cubicBezTo>
                <a:cubicBezTo>
                  <a:pt x="17294" y="3628"/>
                  <a:pt x="16989" y="3415"/>
                  <a:pt x="16723" y="3229"/>
                </a:cubicBezTo>
                <a:lnTo>
                  <a:pt x="16537" y="3096"/>
                </a:lnTo>
                <a:lnTo>
                  <a:pt x="16537" y="2937"/>
                </a:lnTo>
                <a:cubicBezTo>
                  <a:pt x="16537" y="2591"/>
                  <a:pt x="16444" y="2259"/>
                  <a:pt x="16271" y="1966"/>
                </a:cubicBezTo>
                <a:cubicBezTo>
                  <a:pt x="16148" y="1767"/>
                  <a:pt x="16045" y="1663"/>
                  <a:pt x="15967" y="1663"/>
                </a:cubicBezTo>
                <a:cubicBezTo>
                  <a:pt x="15935" y="1663"/>
                  <a:pt x="15908" y="1679"/>
                  <a:pt x="15885" y="1714"/>
                </a:cubicBezTo>
                <a:cubicBezTo>
                  <a:pt x="15859" y="1754"/>
                  <a:pt x="15859" y="1780"/>
                  <a:pt x="15885" y="1900"/>
                </a:cubicBezTo>
                <a:cubicBezTo>
                  <a:pt x="15939" y="2192"/>
                  <a:pt x="16018" y="2485"/>
                  <a:pt x="16125" y="2751"/>
                </a:cubicBezTo>
                <a:lnTo>
                  <a:pt x="16178" y="2857"/>
                </a:lnTo>
                <a:lnTo>
                  <a:pt x="16125" y="2830"/>
                </a:lnTo>
                <a:cubicBezTo>
                  <a:pt x="16098" y="2817"/>
                  <a:pt x="16032" y="2777"/>
                  <a:pt x="15965" y="2751"/>
                </a:cubicBezTo>
                <a:cubicBezTo>
                  <a:pt x="15659" y="2565"/>
                  <a:pt x="15021" y="2232"/>
                  <a:pt x="14795" y="2152"/>
                </a:cubicBezTo>
                <a:cubicBezTo>
                  <a:pt x="14782" y="2099"/>
                  <a:pt x="14769" y="2046"/>
                  <a:pt x="14755" y="1993"/>
                </a:cubicBezTo>
                <a:cubicBezTo>
                  <a:pt x="14689" y="1461"/>
                  <a:pt x="14503" y="996"/>
                  <a:pt x="14303" y="836"/>
                </a:cubicBezTo>
                <a:cubicBezTo>
                  <a:pt x="14253" y="796"/>
                  <a:pt x="14233" y="778"/>
                  <a:pt x="14209" y="778"/>
                </a:cubicBezTo>
                <a:cubicBezTo>
                  <a:pt x="14201" y="778"/>
                  <a:pt x="14193" y="780"/>
                  <a:pt x="14184" y="783"/>
                </a:cubicBezTo>
                <a:cubicBezTo>
                  <a:pt x="14157" y="797"/>
                  <a:pt x="14131" y="810"/>
                  <a:pt x="14117" y="836"/>
                </a:cubicBezTo>
                <a:cubicBezTo>
                  <a:pt x="14184" y="1195"/>
                  <a:pt x="14277" y="1541"/>
                  <a:pt x="14410" y="1873"/>
                </a:cubicBezTo>
                <a:cubicBezTo>
                  <a:pt x="14436" y="1926"/>
                  <a:pt x="14436" y="1966"/>
                  <a:pt x="14436" y="1966"/>
                </a:cubicBezTo>
                <a:cubicBezTo>
                  <a:pt x="14370" y="1953"/>
                  <a:pt x="14317" y="1940"/>
                  <a:pt x="14264" y="1913"/>
                </a:cubicBezTo>
                <a:cubicBezTo>
                  <a:pt x="14184" y="1873"/>
                  <a:pt x="14024" y="1820"/>
                  <a:pt x="13918" y="1780"/>
                </a:cubicBezTo>
                <a:lnTo>
                  <a:pt x="13599" y="1674"/>
                </a:lnTo>
                <a:cubicBezTo>
                  <a:pt x="13546" y="1661"/>
                  <a:pt x="13453" y="1634"/>
                  <a:pt x="13400" y="1621"/>
                </a:cubicBezTo>
                <a:cubicBezTo>
                  <a:pt x="13346" y="1607"/>
                  <a:pt x="13280" y="1581"/>
                  <a:pt x="13227" y="1554"/>
                </a:cubicBezTo>
                <a:cubicBezTo>
                  <a:pt x="13160" y="1541"/>
                  <a:pt x="13094" y="1528"/>
                  <a:pt x="13041" y="1514"/>
                </a:cubicBezTo>
                <a:cubicBezTo>
                  <a:pt x="12921" y="1501"/>
                  <a:pt x="12841" y="1461"/>
                  <a:pt x="12855" y="1421"/>
                </a:cubicBezTo>
                <a:cubicBezTo>
                  <a:pt x="12801" y="1275"/>
                  <a:pt x="12748" y="1129"/>
                  <a:pt x="12682" y="983"/>
                </a:cubicBezTo>
                <a:cubicBezTo>
                  <a:pt x="12615" y="850"/>
                  <a:pt x="12522" y="730"/>
                  <a:pt x="12429" y="597"/>
                </a:cubicBezTo>
                <a:cubicBezTo>
                  <a:pt x="12309" y="438"/>
                  <a:pt x="12163" y="278"/>
                  <a:pt x="11990" y="172"/>
                </a:cubicBezTo>
                <a:cubicBezTo>
                  <a:pt x="11911" y="124"/>
                  <a:pt x="11845" y="100"/>
                  <a:pt x="11797" y="100"/>
                </a:cubicBezTo>
                <a:cubicBezTo>
                  <a:pt x="11765" y="100"/>
                  <a:pt x="11741" y="111"/>
                  <a:pt x="11725" y="132"/>
                </a:cubicBezTo>
                <a:cubicBezTo>
                  <a:pt x="11698" y="185"/>
                  <a:pt x="11711" y="185"/>
                  <a:pt x="11751" y="278"/>
                </a:cubicBezTo>
                <a:cubicBezTo>
                  <a:pt x="11924" y="690"/>
                  <a:pt x="12177" y="1049"/>
                  <a:pt x="12482" y="1368"/>
                </a:cubicBezTo>
                <a:cubicBezTo>
                  <a:pt x="12482" y="1368"/>
                  <a:pt x="12256" y="1342"/>
                  <a:pt x="11977" y="1302"/>
                </a:cubicBezTo>
                <a:cubicBezTo>
                  <a:pt x="11632" y="1248"/>
                  <a:pt x="11286" y="1209"/>
                  <a:pt x="10940" y="1182"/>
                </a:cubicBezTo>
                <a:cubicBezTo>
                  <a:pt x="10940" y="1182"/>
                  <a:pt x="10914" y="1169"/>
                  <a:pt x="10914" y="1155"/>
                </a:cubicBezTo>
                <a:cubicBezTo>
                  <a:pt x="10847" y="996"/>
                  <a:pt x="10754" y="836"/>
                  <a:pt x="10648" y="703"/>
                </a:cubicBezTo>
                <a:cubicBezTo>
                  <a:pt x="10382" y="331"/>
                  <a:pt x="9983" y="52"/>
                  <a:pt x="9704" y="12"/>
                </a:cubicBezTo>
                <a:cubicBezTo>
                  <a:pt x="9668" y="5"/>
                  <a:pt x="9637" y="1"/>
                  <a:pt x="9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96" name="Google Shape;1996;p37"/>
          <p:cNvSpPr/>
          <p:nvPr/>
        </p:nvSpPr>
        <p:spPr>
          <a:xfrm>
            <a:off x="2191838" y="3673903"/>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346420" y="3529676"/>
            <a:ext cx="103125" cy="189190"/>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6914250" y="2407125"/>
            <a:ext cx="136196" cy="205601"/>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2247228" y="1314503"/>
            <a:ext cx="137041" cy="204755"/>
          </a:xfrm>
          <a:custGeom>
            <a:avLst/>
            <a:gdLst/>
            <a:ahLst/>
            <a:cxnLst/>
            <a:rect l="l" t="t" r="r" b="b"/>
            <a:pathLst>
              <a:path w="1783" h="2664" extrusionOk="0">
                <a:moveTo>
                  <a:pt x="1102" y="455"/>
                </a:moveTo>
                <a:cubicBezTo>
                  <a:pt x="1242" y="736"/>
                  <a:pt x="1264" y="1060"/>
                  <a:pt x="1448" y="1320"/>
                </a:cubicBezTo>
                <a:lnTo>
                  <a:pt x="951" y="2270"/>
                </a:lnTo>
                <a:cubicBezTo>
                  <a:pt x="951" y="2270"/>
                  <a:pt x="940" y="2259"/>
                  <a:pt x="940" y="2259"/>
                </a:cubicBezTo>
                <a:cubicBezTo>
                  <a:pt x="821" y="2022"/>
                  <a:pt x="659" y="1816"/>
                  <a:pt x="476" y="1633"/>
                </a:cubicBezTo>
                <a:cubicBezTo>
                  <a:pt x="422" y="1600"/>
                  <a:pt x="411" y="1525"/>
                  <a:pt x="454" y="1471"/>
                </a:cubicBezTo>
                <a:lnTo>
                  <a:pt x="1102" y="455"/>
                </a:lnTo>
                <a:close/>
                <a:moveTo>
                  <a:pt x="1119" y="0"/>
                </a:moveTo>
                <a:cubicBezTo>
                  <a:pt x="1027" y="0"/>
                  <a:pt x="940" y="47"/>
                  <a:pt x="886" y="131"/>
                </a:cubicBezTo>
                <a:cubicBezTo>
                  <a:pt x="821" y="218"/>
                  <a:pt x="756" y="315"/>
                  <a:pt x="702" y="412"/>
                </a:cubicBezTo>
                <a:cubicBezTo>
                  <a:pt x="497" y="736"/>
                  <a:pt x="281" y="1071"/>
                  <a:pt x="76" y="1406"/>
                </a:cubicBezTo>
                <a:cubicBezTo>
                  <a:pt x="0" y="1492"/>
                  <a:pt x="11" y="1633"/>
                  <a:pt x="108" y="1698"/>
                </a:cubicBezTo>
                <a:cubicBezTo>
                  <a:pt x="206" y="1795"/>
                  <a:pt x="303" y="1903"/>
                  <a:pt x="378" y="2011"/>
                </a:cubicBezTo>
                <a:cubicBezTo>
                  <a:pt x="497" y="2184"/>
                  <a:pt x="594" y="2356"/>
                  <a:pt x="692" y="2529"/>
                </a:cubicBezTo>
                <a:cubicBezTo>
                  <a:pt x="741" y="2608"/>
                  <a:pt x="818" y="2660"/>
                  <a:pt x="905" y="2660"/>
                </a:cubicBezTo>
                <a:cubicBezTo>
                  <a:pt x="913" y="2660"/>
                  <a:pt x="921" y="2660"/>
                  <a:pt x="929" y="2659"/>
                </a:cubicBezTo>
                <a:cubicBezTo>
                  <a:pt x="945" y="2662"/>
                  <a:pt x="961" y="2664"/>
                  <a:pt x="976" y="2664"/>
                </a:cubicBezTo>
                <a:cubicBezTo>
                  <a:pt x="1067" y="2664"/>
                  <a:pt x="1152" y="2611"/>
                  <a:pt x="1188" y="2518"/>
                </a:cubicBezTo>
                <a:cubicBezTo>
                  <a:pt x="1210" y="2475"/>
                  <a:pt x="1232" y="2432"/>
                  <a:pt x="1253" y="2378"/>
                </a:cubicBezTo>
                <a:cubicBezTo>
                  <a:pt x="1404" y="2086"/>
                  <a:pt x="1556" y="1795"/>
                  <a:pt x="1696" y="1503"/>
                </a:cubicBezTo>
                <a:cubicBezTo>
                  <a:pt x="1728" y="1460"/>
                  <a:pt x="1739" y="1417"/>
                  <a:pt x="1761" y="1363"/>
                </a:cubicBezTo>
                <a:cubicBezTo>
                  <a:pt x="1782" y="1320"/>
                  <a:pt x="1761" y="1266"/>
                  <a:pt x="1707" y="1244"/>
                </a:cubicBezTo>
                <a:cubicBezTo>
                  <a:pt x="1620" y="1222"/>
                  <a:pt x="1599" y="1147"/>
                  <a:pt x="1577" y="1071"/>
                </a:cubicBezTo>
                <a:cubicBezTo>
                  <a:pt x="1491" y="758"/>
                  <a:pt x="1404" y="445"/>
                  <a:pt x="1307" y="131"/>
                </a:cubicBezTo>
                <a:cubicBezTo>
                  <a:pt x="1296" y="88"/>
                  <a:pt x="1264" y="45"/>
                  <a:pt x="1232" y="23"/>
                </a:cubicBezTo>
                <a:cubicBezTo>
                  <a:pt x="1194" y="8"/>
                  <a:pt x="1156"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6695799" y="2499003"/>
            <a:ext cx="114675" cy="145496"/>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6777226" y="14988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2519651" y="1193048"/>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37"/>
          <p:cNvCxnSpPr/>
          <p:nvPr/>
        </p:nvCxnSpPr>
        <p:spPr>
          <a:xfrm>
            <a:off x="4694250" y="2741350"/>
            <a:ext cx="204900" cy="204900"/>
          </a:xfrm>
          <a:prstGeom prst="straightConnector1">
            <a:avLst/>
          </a:prstGeom>
          <a:noFill/>
          <a:ln w="9525" cap="flat" cmpd="sng">
            <a:solidFill>
              <a:schemeClr val="dk1"/>
            </a:solidFill>
            <a:prstDash val="solid"/>
            <a:round/>
            <a:headEnd type="oval" w="med" len="med"/>
            <a:tailEnd type="none" w="med" len="med"/>
          </a:ln>
        </p:spPr>
      </p:cxnSp>
      <p:sp>
        <p:nvSpPr>
          <p:cNvPr id="2004" name="Google Shape;2004;p37"/>
          <p:cNvSpPr/>
          <p:nvPr/>
        </p:nvSpPr>
        <p:spPr>
          <a:xfrm>
            <a:off x="4862425" y="291857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5" name="Google Shape;2005;p37"/>
          <p:cNvCxnSpPr/>
          <p:nvPr/>
        </p:nvCxnSpPr>
        <p:spPr>
          <a:xfrm flipH="1">
            <a:off x="4324250" y="2795313"/>
            <a:ext cx="204900" cy="204900"/>
          </a:xfrm>
          <a:prstGeom prst="straightConnector1">
            <a:avLst/>
          </a:prstGeom>
          <a:noFill/>
          <a:ln w="9525" cap="flat" cmpd="sng">
            <a:solidFill>
              <a:schemeClr val="dk1"/>
            </a:solidFill>
            <a:prstDash val="solid"/>
            <a:round/>
            <a:headEnd type="oval" w="med" len="med"/>
            <a:tailEnd type="none" w="med" len="med"/>
          </a:ln>
        </p:spPr>
      </p:cxnSp>
      <p:sp>
        <p:nvSpPr>
          <p:cNvPr id="2006" name="Google Shape;2006;p37"/>
          <p:cNvSpPr/>
          <p:nvPr/>
        </p:nvSpPr>
        <p:spPr>
          <a:xfrm flipH="1">
            <a:off x="4284775" y="2972538"/>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3161825" y="271567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8" name="Google Shape;2008;p37"/>
          <p:cNvCxnSpPr>
            <a:endCxn id="200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2009" name="Google Shape;2009;p37"/>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0" name="Google Shape;2010;p37"/>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2011" name="Google Shape;2011;p37"/>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txBox="1"/>
          <p:nvPr/>
        </p:nvSpPr>
        <p:spPr>
          <a:xfrm>
            <a:off x="5811975" y="573000"/>
            <a:ext cx="1092000" cy="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DECORATIVE ELEMENTS </a:t>
            </a:r>
            <a:endParaRPr sz="700">
              <a:solidFill>
                <a:schemeClr val="dk1"/>
              </a:solidFill>
              <a:latin typeface="Short Stack"/>
              <a:ea typeface="Short Stack"/>
              <a:cs typeface="Short Stack"/>
              <a:sym typeface="Short Stack"/>
            </a:endParaRPr>
          </a:p>
        </p:txBody>
      </p:sp>
      <p:sp>
        <p:nvSpPr>
          <p:cNvPr id="2013" name="Google Shape;2013;p37"/>
          <p:cNvSpPr/>
          <p:nvPr/>
        </p:nvSpPr>
        <p:spPr>
          <a:xfrm>
            <a:off x="5561800" y="800151"/>
            <a:ext cx="242653" cy="204755"/>
          </a:xfrm>
          <a:custGeom>
            <a:avLst/>
            <a:gdLst/>
            <a:ahLst/>
            <a:cxnLst/>
            <a:rect l="l" t="t" r="r" b="b"/>
            <a:pathLst>
              <a:path w="6858" h="7239" extrusionOk="0">
                <a:moveTo>
                  <a:pt x="6858" y="0"/>
                </a:moveTo>
                <a:cubicBezTo>
                  <a:pt x="4199" y="1994"/>
                  <a:pt x="1486" y="4266"/>
                  <a:pt x="0" y="7239"/>
                </a:cubicBezTo>
              </a:path>
            </a:pathLst>
          </a:custGeom>
          <a:noFill/>
          <a:ln w="9525" cap="flat" cmpd="sng">
            <a:solidFill>
              <a:schemeClr val="dk1"/>
            </a:solidFill>
            <a:prstDash val="solid"/>
            <a:round/>
            <a:headEnd type="none" w="med" len="med"/>
            <a:tailEnd type="stealth" w="med" len="med"/>
          </a:ln>
        </p:spPr>
      </p:sp>
      <p:sp>
        <p:nvSpPr>
          <p:cNvPr id="2014" name="Google Shape;2014;p37"/>
          <p:cNvSpPr txBox="1"/>
          <p:nvPr/>
        </p:nvSpPr>
        <p:spPr>
          <a:xfrm>
            <a:off x="1568988" y="4103375"/>
            <a:ext cx="1092000" cy="43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dk1"/>
                </a:solidFill>
                <a:latin typeface="Short Stack"/>
                <a:ea typeface="Short Stack"/>
                <a:cs typeface="Short Stack"/>
                <a:sym typeface="Short Stack"/>
              </a:rPr>
              <a:t>SWASH</a:t>
            </a:r>
            <a:endParaRPr sz="700">
              <a:solidFill>
                <a:schemeClr val="dk1"/>
              </a:solidFill>
              <a:latin typeface="Short Stack"/>
              <a:ea typeface="Short Stack"/>
              <a:cs typeface="Short Stack"/>
              <a:sym typeface="Short Stack"/>
            </a:endParaRPr>
          </a:p>
        </p:txBody>
      </p:sp>
      <p:sp>
        <p:nvSpPr>
          <p:cNvPr id="2015" name="Google Shape;2015;p37"/>
          <p:cNvSpPr/>
          <p:nvPr/>
        </p:nvSpPr>
        <p:spPr>
          <a:xfrm>
            <a:off x="2656675" y="4025298"/>
            <a:ext cx="457531" cy="173852"/>
          </a:xfrm>
          <a:custGeom>
            <a:avLst/>
            <a:gdLst/>
            <a:ahLst/>
            <a:cxnLst/>
            <a:rect l="l" t="t" r="r" b="b"/>
            <a:pathLst>
              <a:path w="13716" h="3098" extrusionOk="0">
                <a:moveTo>
                  <a:pt x="0" y="3098"/>
                </a:moveTo>
                <a:cubicBezTo>
                  <a:pt x="4236" y="1216"/>
                  <a:pt x="9570" y="-1261"/>
                  <a:pt x="13716" y="812"/>
                </a:cubicBezTo>
              </a:path>
            </a:pathLst>
          </a:custGeom>
          <a:noFill/>
          <a:ln w="9525" cap="flat" cmpd="sng">
            <a:solidFill>
              <a:schemeClr val="dk1"/>
            </a:solidFill>
            <a:prstDash val="solid"/>
            <a:round/>
            <a:headEnd type="none" w="med" len="med"/>
            <a:tailEnd type="stealth" w="med" len="med"/>
          </a:ln>
        </p:spPr>
      </p:sp>
      <p:sp>
        <p:nvSpPr>
          <p:cNvPr id="2016" name="Google Shape;2016;p37"/>
          <p:cNvSpPr/>
          <p:nvPr/>
        </p:nvSpPr>
        <p:spPr>
          <a:xfrm>
            <a:off x="6085675" y="938350"/>
            <a:ext cx="314325" cy="314325"/>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sp>
      <p:sp>
        <p:nvSpPr>
          <p:cNvPr id="2017" name="Google Shape;2017;p37"/>
          <p:cNvSpPr txBox="1"/>
          <p:nvPr/>
        </p:nvSpPr>
        <p:spPr>
          <a:xfrm>
            <a:off x="3289838" y="3482500"/>
            <a:ext cx="829500" cy="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DROP SHADOW</a:t>
            </a:r>
            <a:endParaRPr sz="700">
              <a:solidFill>
                <a:schemeClr val="dk1"/>
              </a:solidFill>
              <a:latin typeface="Short Stack"/>
              <a:ea typeface="Short Stack"/>
              <a:cs typeface="Short Stack"/>
              <a:sym typeface="Short Stack"/>
            </a:endParaRPr>
          </a:p>
        </p:txBody>
      </p:sp>
      <p:sp>
        <p:nvSpPr>
          <p:cNvPr id="2018" name="Google Shape;2018;p37"/>
          <p:cNvSpPr/>
          <p:nvPr/>
        </p:nvSpPr>
        <p:spPr>
          <a:xfrm>
            <a:off x="3085200" y="3471950"/>
            <a:ext cx="276225" cy="200025"/>
          </a:xfrm>
          <a:custGeom>
            <a:avLst/>
            <a:gdLst/>
            <a:ahLst/>
            <a:cxnLst/>
            <a:rect l="l" t="t" r="r" b="b"/>
            <a:pathLst>
              <a:path w="11049" h="8001" extrusionOk="0">
                <a:moveTo>
                  <a:pt x="11049" y="8001"/>
                </a:moveTo>
                <a:cubicBezTo>
                  <a:pt x="6677" y="6752"/>
                  <a:pt x="1438" y="4314"/>
                  <a:pt x="0" y="0"/>
                </a:cubicBezTo>
              </a:path>
            </a:pathLst>
          </a:custGeom>
          <a:noFill/>
          <a:ln w="9525" cap="flat" cmpd="sng">
            <a:solidFill>
              <a:schemeClr val="dk1"/>
            </a:solidFill>
            <a:prstDash val="solid"/>
            <a:round/>
            <a:headEnd type="none" w="med" len="med"/>
            <a:tailEnd type="stealth" w="med" len="med"/>
          </a:ln>
        </p:spPr>
      </p:sp>
      <p:cxnSp>
        <p:nvCxnSpPr>
          <p:cNvPr id="2019" name="Google Shape;2019;p37"/>
          <p:cNvCxnSpPr>
            <a:endCxn id="200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cxnSp>
        <p:nvCxnSpPr>
          <p:cNvPr id="2020" name="Google Shape;2020;p37"/>
          <p:cNvCxnSpPr/>
          <p:nvPr/>
        </p:nvCxnSpPr>
        <p:spPr>
          <a:xfrm>
            <a:off x="1780275" y="1600275"/>
            <a:ext cx="5438700" cy="0"/>
          </a:xfrm>
          <a:prstGeom prst="straightConnector1">
            <a:avLst/>
          </a:prstGeom>
          <a:noFill/>
          <a:ln w="9525" cap="flat" cmpd="sng">
            <a:solidFill>
              <a:schemeClr val="dk1"/>
            </a:solidFill>
            <a:prstDash val="solid"/>
            <a:round/>
            <a:headEnd type="none" w="med" len="med"/>
            <a:tailEnd type="none" w="med" len="med"/>
          </a:ln>
        </p:spPr>
      </p:cxnSp>
      <p:sp>
        <p:nvSpPr>
          <p:cNvPr id="2021" name="Google Shape;2021;p37"/>
          <p:cNvSpPr/>
          <p:nvPr/>
        </p:nvSpPr>
        <p:spPr>
          <a:xfrm>
            <a:off x="7019025" y="3475175"/>
            <a:ext cx="314325" cy="238125"/>
          </a:xfrm>
          <a:custGeom>
            <a:avLst/>
            <a:gdLst/>
            <a:ahLst/>
            <a:cxnLst/>
            <a:rect l="l" t="t" r="r" b="b"/>
            <a:pathLst>
              <a:path w="12573" h="9525" extrusionOk="0">
                <a:moveTo>
                  <a:pt x="12573" y="9525"/>
                </a:moveTo>
                <a:cubicBezTo>
                  <a:pt x="7585" y="7862"/>
                  <a:pt x="3718" y="3718"/>
                  <a:pt x="0" y="0"/>
                </a:cubicBezTo>
              </a:path>
            </a:pathLst>
          </a:custGeom>
          <a:noFill/>
          <a:ln w="9525" cap="flat" cmpd="sng">
            <a:solidFill>
              <a:schemeClr val="dk1"/>
            </a:solidFill>
            <a:prstDash val="solid"/>
            <a:round/>
            <a:headEnd type="none" w="med" len="med"/>
            <a:tailEnd type="stealth" w="med" len="med"/>
          </a:ln>
        </p:spPr>
      </p:sp>
      <p:sp>
        <p:nvSpPr>
          <p:cNvPr id="2022" name="Google Shape;2022;p37"/>
          <p:cNvSpPr txBox="1"/>
          <p:nvPr/>
        </p:nvSpPr>
        <p:spPr>
          <a:xfrm>
            <a:off x="7019025" y="3672950"/>
            <a:ext cx="1092000" cy="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BASE LINE </a:t>
            </a:r>
            <a:endParaRPr sz="700">
              <a:solidFill>
                <a:schemeClr val="dk1"/>
              </a:solidFill>
              <a:latin typeface="Short Stack"/>
              <a:ea typeface="Short Stack"/>
              <a:cs typeface="Short Stack"/>
              <a:sym typeface="Short St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3" name="Title 2">
            <a:extLst>
              <a:ext uri="{FF2B5EF4-FFF2-40B4-BE49-F238E27FC236}">
                <a16:creationId xmlns:a16="http://schemas.microsoft.com/office/drawing/2014/main" id="{176D372F-6564-6A91-7B10-A9B4193C5F0F}"/>
              </a:ext>
            </a:extLst>
          </p:cNvPr>
          <p:cNvSpPr>
            <a:spLocks noGrp="1"/>
          </p:cNvSpPr>
          <p:nvPr>
            <p:ph type="title"/>
          </p:nvPr>
        </p:nvSpPr>
        <p:spPr>
          <a:xfrm>
            <a:off x="1607149" y="1323150"/>
            <a:ext cx="5929701" cy="1248600"/>
          </a:xfrm>
        </p:spPr>
        <p:txBody>
          <a:bodyPr>
            <a:normAutofit fontScale="90000"/>
          </a:bodyPr>
          <a:lstStyle/>
          <a:p>
            <a:r>
              <a:rPr lang="en-US" dirty="0"/>
              <a:t>A</a:t>
            </a:r>
            <a:r>
              <a:rPr lang="en-AS" dirty="0" err="1"/>
              <a:t>ny</a:t>
            </a:r>
            <a:r>
              <a:rPr lang="en-AS" dirty="0"/>
              <a:t> Question?</a:t>
            </a:r>
            <a:endParaRPr lang="en-US" dirty="0"/>
          </a:p>
        </p:txBody>
      </p:sp>
      <p:graphicFrame>
        <p:nvGraphicFramePr>
          <p:cNvPr id="6" name="Diagram 5">
            <a:extLst>
              <a:ext uri="{FF2B5EF4-FFF2-40B4-BE49-F238E27FC236}">
                <a16:creationId xmlns:a16="http://schemas.microsoft.com/office/drawing/2014/main" id="{AABD91A4-ADCD-E13D-41C8-AFC28B7851F7}"/>
              </a:ext>
            </a:extLst>
          </p:cNvPr>
          <p:cNvGraphicFramePr/>
          <p:nvPr>
            <p:extLst>
              <p:ext uri="{D42A27DB-BD31-4B8C-83A1-F6EECF244321}">
                <p14:modId xmlns:p14="http://schemas.microsoft.com/office/powerpoint/2010/main" val="3797398432"/>
              </p:ext>
            </p:extLst>
          </p:nvPr>
        </p:nvGraphicFramePr>
        <p:xfrm>
          <a:off x="3281854" y="2571750"/>
          <a:ext cx="2215432" cy="2045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31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2" name="TextBox 1">
            <a:extLst>
              <a:ext uri="{FF2B5EF4-FFF2-40B4-BE49-F238E27FC236}">
                <a16:creationId xmlns:a16="http://schemas.microsoft.com/office/drawing/2014/main" id="{25045E72-B0C4-4AA8-ACC4-18B65F9840CE}"/>
              </a:ext>
            </a:extLst>
          </p:cNvPr>
          <p:cNvSpPr txBox="1"/>
          <p:nvPr/>
        </p:nvSpPr>
        <p:spPr>
          <a:xfrm>
            <a:off x="4170859" y="156734"/>
            <a:ext cx="1866900" cy="307777"/>
          </a:xfrm>
          <a:prstGeom prst="rect">
            <a:avLst/>
          </a:prstGeom>
          <a:noFill/>
        </p:spPr>
        <p:txBody>
          <a:bodyPr wrap="square" rtlCol="0">
            <a:spAutoFit/>
          </a:bodyPr>
          <a:lstStyle/>
          <a:p>
            <a:r>
              <a:rPr lang="en-AS" dirty="0"/>
              <a:t>Analogy</a:t>
            </a:r>
            <a:endParaRPr lang="en-US" dirty="0"/>
          </a:p>
        </p:txBody>
      </p:sp>
      <p:sp>
        <p:nvSpPr>
          <p:cNvPr id="115" name="Google Shape;601;p25">
            <a:extLst>
              <a:ext uri="{FF2B5EF4-FFF2-40B4-BE49-F238E27FC236}">
                <a16:creationId xmlns:a16="http://schemas.microsoft.com/office/drawing/2014/main" id="{FB057351-F26B-8A70-D629-8CAD89A2DEEB}"/>
              </a:ext>
            </a:extLst>
          </p:cNvPr>
          <p:cNvSpPr/>
          <p:nvPr/>
        </p:nvSpPr>
        <p:spPr>
          <a:xfrm>
            <a:off x="3481393" y="54922"/>
            <a:ext cx="2181214" cy="747236"/>
          </a:xfrm>
          <a:custGeom>
            <a:avLst/>
            <a:gdLst/>
            <a:ahLst/>
            <a:cxnLst/>
            <a:rect l="l" t="t" r="r" b="b"/>
            <a:pathLst>
              <a:path w="72132" h="25868" extrusionOk="0">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grpSp>
        <p:nvGrpSpPr>
          <p:cNvPr id="130" name="Google Shape;993;p34">
            <a:extLst>
              <a:ext uri="{FF2B5EF4-FFF2-40B4-BE49-F238E27FC236}">
                <a16:creationId xmlns:a16="http://schemas.microsoft.com/office/drawing/2014/main" id="{3882035C-7F65-004A-58B6-33A302415AAD}"/>
              </a:ext>
            </a:extLst>
          </p:cNvPr>
          <p:cNvGrpSpPr/>
          <p:nvPr/>
        </p:nvGrpSpPr>
        <p:grpSpPr>
          <a:xfrm>
            <a:off x="6227949" y="978606"/>
            <a:ext cx="2224808" cy="629506"/>
            <a:chOff x="3978429" y="2998087"/>
            <a:chExt cx="2224808" cy="629506"/>
          </a:xfrm>
        </p:grpSpPr>
        <p:sp>
          <p:nvSpPr>
            <p:cNvPr id="163" name="Google Shape;994;p34">
              <a:extLst>
                <a:ext uri="{FF2B5EF4-FFF2-40B4-BE49-F238E27FC236}">
                  <a16:creationId xmlns:a16="http://schemas.microsoft.com/office/drawing/2014/main" id="{329CA6B0-195B-4FC3-A927-DA2C9A851111}"/>
                </a:ext>
              </a:extLst>
            </p:cNvPr>
            <p:cNvSpPr/>
            <p:nvPr/>
          </p:nvSpPr>
          <p:spPr>
            <a:xfrm>
              <a:off x="4042866" y="3130725"/>
              <a:ext cx="464100" cy="4641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4" name="Google Shape;995;p34">
              <a:extLst>
                <a:ext uri="{FF2B5EF4-FFF2-40B4-BE49-F238E27FC236}">
                  <a16:creationId xmlns:a16="http://schemas.microsoft.com/office/drawing/2014/main" id="{53ED8637-E09D-3D72-03F7-865ACCF1A9E2}"/>
                </a:ext>
              </a:extLst>
            </p:cNvPr>
            <p:cNvGrpSpPr/>
            <p:nvPr/>
          </p:nvGrpSpPr>
          <p:grpSpPr>
            <a:xfrm>
              <a:off x="3978429" y="2998087"/>
              <a:ext cx="2224808" cy="629506"/>
              <a:chOff x="34100" y="1847300"/>
              <a:chExt cx="7379125" cy="2009275"/>
            </a:xfrm>
          </p:grpSpPr>
          <p:sp>
            <p:nvSpPr>
              <p:cNvPr id="165" name="Google Shape;996;p34">
                <a:extLst>
                  <a:ext uri="{FF2B5EF4-FFF2-40B4-BE49-F238E27FC236}">
                    <a16:creationId xmlns:a16="http://schemas.microsoft.com/office/drawing/2014/main" id="{E3F950C5-4C48-7CD2-7EB8-28C12E2A8FE1}"/>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 name="Google Shape;997;p34">
                <a:extLst>
                  <a:ext uri="{FF2B5EF4-FFF2-40B4-BE49-F238E27FC236}">
                    <a16:creationId xmlns:a16="http://schemas.microsoft.com/office/drawing/2014/main" id="{D0D1CE93-176F-188B-4141-D676EAF02222}"/>
                  </a:ext>
                </a:extLst>
              </p:cNvPr>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131" name="Google Shape;999;p34">
            <a:extLst>
              <a:ext uri="{FF2B5EF4-FFF2-40B4-BE49-F238E27FC236}">
                <a16:creationId xmlns:a16="http://schemas.microsoft.com/office/drawing/2014/main" id="{9EB67111-2D09-AC5C-BB4C-6724CFABD8F9}"/>
              </a:ext>
            </a:extLst>
          </p:cNvPr>
          <p:cNvGrpSpPr/>
          <p:nvPr/>
        </p:nvGrpSpPr>
        <p:grpSpPr>
          <a:xfrm>
            <a:off x="216315" y="954427"/>
            <a:ext cx="2224808" cy="629506"/>
            <a:chOff x="1753629" y="1586637"/>
            <a:chExt cx="2224808" cy="629506"/>
          </a:xfrm>
        </p:grpSpPr>
        <p:sp>
          <p:nvSpPr>
            <p:cNvPr id="153" name="Google Shape;1000;p34">
              <a:extLst>
                <a:ext uri="{FF2B5EF4-FFF2-40B4-BE49-F238E27FC236}">
                  <a16:creationId xmlns:a16="http://schemas.microsoft.com/office/drawing/2014/main" id="{476B90EF-02E6-7CC5-D36C-FEAF66D3702D}"/>
                </a:ext>
              </a:extLst>
            </p:cNvPr>
            <p:cNvSpPr/>
            <p:nvPr/>
          </p:nvSpPr>
          <p:spPr>
            <a:xfrm>
              <a:off x="1818066" y="1704325"/>
              <a:ext cx="464100" cy="4641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54" name="Google Shape;1001;p34">
              <a:extLst>
                <a:ext uri="{FF2B5EF4-FFF2-40B4-BE49-F238E27FC236}">
                  <a16:creationId xmlns:a16="http://schemas.microsoft.com/office/drawing/2014/main" id="{21C9D896-7CAE-CF88-844D-C91825FFE642}"/>
                </a:ext>
              </a:extLst>
            </p:cNvPr>
            <p:cNvGrpSpPr/>
            <p:nvPr/>
          </p:nvGrpSpPr>
          <p:grpSpPr>
            <a:xfrm>
              <a:off x="1753629" y="1586637"/>
              <a:ext cx="2224808" cy="629506"/>
              <a:chOff x="34100" y="1847300"/>
              <a:chExt cx="7379125" cy="2009275"/>
            </a:xfrm>
          </p:grpSpPr>
          <p:sp>
            <p:nvSpPr>
              <p:cNvPr id="155" name="Google Shape;1002;p34">
                <a:extLst>
                  <a:ext uri="{FF2B5EF4-FFF2-40B4-BE49-F238E27FC236}">
                    <a16:creationId xmlns:a16="http://schemas.microsoft.com/office/drawing/2014/main" id="{CA8E613C-E0C0-705B-0CF2-90F31C498D56}"/>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1003;p34">
                <a:extLst>
                  <a:ext uri="{FF2B5EF4-FFF2-40B4-BE49-F238E27FC236}">
                    <a16:creationId xmlns:a16="http://schemas.microsoft.com/office/drawing/2014/main" id="{F678CF19-0299-C427-8C0A-5C81D07D72E8}"/>
                  </a:ext>
                </a:extLst>
              </p:cNvPr>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32" name="Google Shape;1004;p34">
            <a:extLst>
              <a:ext uri="{FF2B5EF4-FFF2-40B4-BE49-F238E27FC236}">
                <a16:creationId xmlns:a16="http://schemas.microsoft.com/office/drawing/2014/main" id="{CEBAA710-76B3-DD7D-0B79-0CDB65D16FE7}"/>
              </a:ext>
            </a:extLst>
          </p:cNvPr>
          <p:cNvSpPr txBox="1">
            <a:spLocks noGrp="1"/>
          </p:cNvSpPr>
          <p:nvPr/>
        </p:nvSpPr>
        <p:spPr>
          <a:xfrm>
            <a:off x="871751" y="1019887"/>
            <a:ext cx="1521932" cy="564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Arimo"/>
              <a:buNone/>
            </a:pPr>
            <a:r>
              <a:rPr lang="en-US" sz="800" dirty="0"/>
              <a:t>C</a:t>
            </a:r>
            <a:r>
              <a:rPr lang="en-AS" sz="800" dirty="0"/>
              <a:t>an we use transfer learning with new tasks without retraining?</a:t>
            </a:r>
            <a:endParaRPr lang="en-US" sz="800" dirty="0"/>
          </a:p>
        </p:txBody>
      </p:sp>
      <p:grpSp>
        <p:nvGrpSpPr>
          <p:cNvPr id="133" name="Google Shape;1005;p34">
            <a:extLst>
              <a:ext uri="{FF2B5EF4-FFF2-40B4-BE49-F238E27FC236}">
                <a16:creationId xmlns:a16="http://schemas.microsoft.com/office/drawing/2014/main" id="{F651D232-0870-C45E-6BC1-C85DF16E80CD}"/>
              </a:ext>
            </a:extLst>
          </p:cNvPr>
          <p:cNvGrpSpPr/>
          <p:nvPr/>
        </p:nvGrpSpPr>
        <p:grpSpPr>
          <a:xfrm>
            <a:off x="3352145" y="978606"/>
            <a:ext cx="2224808" cy="629506"/>
            <a:chOff x="2874404" y="2292362"/>
            <a:chExt cx="2224808" cy="629506"/>
          </a:xfrm>
        </p:grpSpPr>
        <p:sp>
          <p:nvSpPr>
            <p:cNvPr id="149" name="Google Shape;1006;p34">
              <a:extLst>
                <a:ext uri="{FF2B5EF4-FFF2-40B4-BE49-F238E27FC236}">
                  <a16:creationId xmlns:a16="http://schemas.microsoft.com/office/drawing/2014/main" id="{EC447F7C-1E15-B11C-14ED-921215C355E0}"/>
                </a:ext>
              </a:extLst>
            </p:cNvPr>
            <p:cNvSpPr/>
            <p:nvPr/>
          </p:nvSpPr>
          <p:spPr>
            <a:xfrm>
              <a:off x="2938841" y="2410050"/>
              <a:ext cx="464100" cy="4641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50" name="Google Shape;1007;p34">
              <a:extLst>
                <a:ext uri="{FF2B5EF4-FFF2-40B4-BE49-F238E27FC236}">
                  <a16:creationId xmlns:a16="http://schemas.microsoft.com/office/drawing/2014/main" id="{130F5702-79D7-0ED2-8197-724313B924E3}"/>
                </a:ext>
              </a:extLst>
            </p:cNvPr>
            <p:cNvGrpSpPr/>
            <p:nvPr/>
          </p:nvGrpSpPr>
          <p:grpSpPr>
            <a:xfrm>
              <a:off x="2874404" y="2292362"/>
              <a:ext cx="2224808" cy="629506"/>
              <a:chOff x="34100" y="1847300"/>
              <a:chExt cx="7379125" cy="2009275"/>
            </a:xfrm>
          </p:grpSpPr>
          <p:sp>
            <p:nvSpPr>
              <p:cNvPr id="151" name="Google Shape;1008;p34">
                <a:extLst>
                  <a:ext uri="{FF2B5EF4-FFF2-40B4-BE49-F238E27FC236}">
                    <a16:creationId xmlns:a16="http://schemas.microsoft.com/office/drawing/2014/main" id="{8989FCA4-6EB4-79F1-7274-D4907BDAB5F0}"/>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1009;p34">
                <a:extLst>
                  <a:ext uri="{FF2B5EF4-FFF2-40B4-BE49-F238E27FC236}">
                    <a16:creationId xmlns:a16="http://schemas.microsoft.com/office/drawing/2014/main" id="{DDF931A3-6835-B995-961D-1AF8769C68D0}"/>
                  </a:ext>
                </a:extLst>
              </p:cNvPr>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34" name="Google Shape;1010;p34">
            <a:extLst>
              <a:ext uri="{FF2B5EF4-FFF2-40B4-BE49-F238E27FC236}">
                <a16:creationId xmlns:a16="http://schemas.microsoft.com/office/drawing/2014/main" id="{75C8655C-370D-501F-2060-5FF1A974B6DB}"/>
              </a:ext>
            </a:extLst>
          </p:cNvPr>
          <p:cNvSpPr txBox="1">
            <a:spLocks noGrp="1"/>
          </p:cNvSpPr>
          <p:nvPr/>
        </p:nvSpPr>
        <p:spPr>
          <a:xfrm>
            <a:off x="3373081" y="1132433"/>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a:t>02</a:t>
            </a:r>
            <a:endParaRPr sz="1800"/>
          </a:p>
        </p:txBody>
      </p:sp>
      <p:sp>
        <p:nvSpPr>
          <p:cNvPr id="135" name="Google Shape;1011;p34">
            <a:extLst>
              <a:ext uri="{FF2B5EF4-FFF2-40B4-BE49-F238E27FC236}">
                <a16:creationId xmlns:a16="http://schemas.microsoft.com/office/drawing/2014/main" id="{FEF59828-8166-30FB-1FD2-2CDD996D3D30}"/>
              </a:ext>
            </a:extLst>
          </p:cNvPr>
          <p:cNvSpPr txBox="1">
            <a:spLocks noGrp="1"/>
          </p:cNvSpPr>
          <p:nvPr/>
        </p:nvSpPr>
        <p:spPr>
          <a:xfrm>
            <a:off x="4007581" y="1044066"/>
            <a:ext cx="1494000"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Arimo"/>
              <a:buNone/>
            </a:pPr>
            <a:r>
              <a:rPr lang="en-AS" sz="800" dirty="0"/>
              <a:t> Can we use one Solution to tackle many  tasks?</a:t>
            </a:r>
            <a:endParaRPr lang="en-US" sz="800" dirty="0"/>
          </a:p>
        </p:txBody>
      </p:sp>
      <p:sp>
        <p:nvSpPr>
          <p:cNvPr id="136" name="Google Shape;1012;p34">
            <a:extLst>
              <a:ext uri="{FF2B5EF4-FFF2-40B4-BE49-F238E27FC236}">
                <a16:creationId xmlns:a16="http://schemas.microsoft.com/office/drawing/2014/main" id="{7B708536-A105-E0D0-CB92-0F3D1315CBB8}"/>
              </a:ext>
            </a:extLst>
          </p:cNvPr>
          <p:cNvSpPr txBox="1">
            <a:spLocks noGrp="1"/>
          </p:cNvSpPr>
          <p:nvPr/>
        </p:nvSpPr>
        <p:spPr>
          <a:xfrm>
            <a:off x="6248885" y="1132433"/>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a:t>03</a:t>
            </a:r>
            <a:endParaRPr sz="1800"/>
          </a:p>
        </p:txBody>
      </p:sp>
      <p:sp>
        <p:nvSpPr>
          <p:cNvPr id="137" name="Google Shape;1013;p34">
            <a:extLst>
              <a:ext uri="{FF2B5EF4-FFF2-40B4-BE49-F238E27FC236}">
                <a16:creationId xmlns:a16="http://schemas.microsoft.com/office/drawing/2014/main" id="{545C7469-BF28-7241-3A10-A6A2834A4FAA}"/>
              </a:ext>
            </a:extLst>
          </p:cNvPr>
          <p:cNvSpPr txBox="1">
            <a:spLocks noGrp="1"/>
          </p:cNvSpPr>
          <p:nvPr/>
        </p:nvSpPr>
        <p:spPr>
          <a:xfrm>
            <a:off x="6883385" y="1044066"/>
            <a:ext cx="1494000"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Arimo"/>
              <a:buNone/>
            </a:pPr>
            <a:r>
              <a:rPr lang="en-US" sz="800" dirty="0"/>
              <a:t>How we can deal with data scarcity?</a:t>
            </a:r>
          </a:p>
        </p:txBody>
      </p:sp>
      <p:sp>
        <p:nvSpPr>
          <p:cNvPr id="144" name="Google Shape;1024;p34">
            <a:extLst>
              <a:ext uri="{FF2B5EF4-FFF2-40B4-BE49-F238E27FC236}">
                <a16:creationId xmlns:a16="http://schemas.microsoft.com/office/drawing/2014/main" id="{1009D9A3-DFAE-1941-1A15-AE9DB7575640}"/>
              </a:ext>
            </a:extLst>
          </p:cNvPr>
          <p:cNvSpPr txBox="1">
            <a:spLocks noGrp="1"/>
          </p:cNvSpPr>
          <p:nvPr/>
        </p:nvSpPr>
        <p:spPr>
          <a:xfrm>
            <a:off x="237251" y="1108254"/>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dirty="0"/>
              <a:t>01</a:t>
            </a:r>
            <a:endParaRPr sz="1800" dirty="0"/>
          </a:p>
        </p:txBody>
      </p:sp>
      <p:grpSp>
        <p:nvGrpSpPr>
          <p:cNvPr id="194" name="Google Shape;1014;p34">
            <a:extLst>
              <a:ext uri="{FF2B5EF4-FFF2-40B4-BE49-F238E27FC236}">
                <a16:creationId xmlns:a16="http://schemas.microsoft.com/office/drawing/2014/main" id="{71C8D954-E3A4-CDB5-1D2C-EA9F7360ED5A}"/>
              </a:ext>
            </a:extLst>
          </p:cNvPr>
          <p:cNvGrpSpPr/>
          <p:nvPr/>
        </p:nvGrpSpPr>
        <p:grpSpPr>
          <a:xfrm>
            <a:off x="6248885" y="1784560"/>
            <a:ext cx="2224808" cy="629506"/>
            <a:chOff x="5099204" y="3703812"/>
            <a:chExt cx="2224808" cy="629506"/>
          </a:xfrm>
        </p:grpSpPr>
        <p:sp>
          <p:nvSpPr>
            <p:cNvPr id="195" name="Google Shape;1015;p34">
              <a:extLst>
                <a:ext uri="{FF2B5EF4-FFF2-40B4-BE49-F238E27FC236}">
                  <a16:creationId xmlns:a16="http://schemas.microsoft.com/office/drawing/2014/main" id="{7B131849-64EA-0CCE-CBAD-1AB21DC4E69A}"/>
                </a:ext>
              </a:extLst>
            </p:cNvPr>
            <p:cNvSpPr/>
            <p:nvPr/>
          </p:nvSpPr>
          <p:spPr>
            <a:xfrm>
              <a:off x="5163641" y="3821500"/>
              <a:ext cx="464100" cy="4641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96" name="Google Shape;1016;p34">
              <a:extLst>
                <a:ext uri="{FF2B5EF4-FFF2-40B4-BE49-F238E27FC236}">
                  <a16:creationId xmlns:a16="http://schemas.microsoft.com/office/drawing/2014/main" id="{05148A8E-FEAA-47CD-ECFF-3FD4F5D22992}"/>
                </a:ext>
              </a:extLst>
            </p:cNvPr>
            <p:cNvGrpSpPr/>
            <p:nvPr/>
          </p:nvGrpSpPr>
          <p:grpSpPr>
            <a:xfrm>
              <a:off x="5099204" y="3703812"/>
              <a:ext cx="2224808" cy="629506"/>
              <a:chOff x="34100" y="1847300"/>
              <a:chExt cx="7379125" cy="2009275"/>
            </a:xfrm>
          </p:grpSpPr>
          <p:sp>
            <p:nvSpPr>
              <p:cNvPr id="197" name="Google Shape;1017;p34">
                <a:extLst>
                  <a:ext uri="{FF2B5EF4-FFF2-40B4-BE49-F238E27FC236}">
                    <a16:creationId xmlns:a16="http://schemas.microsoft.com/office/drawing/2014/main" id="{D992C82D-EAED-68C4-4F43-33304AD6D452}"/>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 name="Google Shape;1018;p34">
                <a:extLst>
                  <a:ext uri="{FF2B5EF4-FFF2-40B4-BE49-F238E27FC236}">
                    <a16:creationId xmlns:a16="http://schemas.microsoft.com/office/drawing/2014/main" id="{503E87A9-6CDF-5C73-177E-2ABEF9142722}"/>
                  </a:ext>
                </a:extLst>
              </p:cNvPr>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218" name="Google Shape;1019;p34">
            <a:extLst>
              <a:ext uri="{FF2B5EF4-FFF2-40B4-BE49-F238E27FC236}">
                <a16:creationId xmlns:a16="http://schemas.microsoft.com/office/drawing/2014/main" id="{8414B463-EE74-EA03-A635-D6E87E3091E7}"/>
              </a:ext>
            </a:extLst>
          </p:cNvPr>
          <p:cNvSpPr txBox="1">
            <a:spLocks noGrp="1"/>
          </p:cNvSpPr>
          <p:nvPr/>
        </p:nvSpPr>
        <p:spPr>
          <a:xfrm>
            <a:off x="6269821" y="1938387"/>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a:t>04</a:t>
            </a:r>
            <a:endParaRPr sz="1800"/>
          </a:p>
        </p:txBody>
      </p:sp>
      <p:sp>
        <p:nvSpPr>
          <p:cNvPr id="219" name="Google Shape;1020;p34">
            <a:extLst>
              <a:ext uri="{FF2B5EF4-FFF2-40B4-BE49-F238E27FC236}">
                <a16:creationId xmlns:a16="http://schemas.microsoft.com/office/drawing/2014/main" id="{2D235691-5C4D-7408-B9DB-A7965EB0021F}"/>
              </a:ext>
            </a:extLst>
          </p:cNvPr>
          <p:cNvSpPr txBox="1">
            <a:spLocks noGrp="1"/>
          </p:cNvSpPr>
          <p:nvPr/>
        </p:nvSpPr>
        <p:spPr>
          <a:xfrm>
            <a:off x="6889707" y="1793321"/>
            <a:ext cx="1568979"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Arimo"/>
              <a:buNone/>
            </a:pPr>
            <a:r>
              <a:rPr lang="en-US" sz="800" dirty="0"/>
              <a:t>Is it possible to build classification task for just few examples of each class?</a:t>
            </a:r>
          </a:p>
        </p:txBody>
      </p:sp>
      <p:sp>
        <p:nvSpPr>
          <p:cNvPr id="220" name="Google Shape;1023;p34">
            <a:extLst>
              <a:ext uri="{FF2B5EF4-FFF2-40B4-BE49-F238E27FC236}">
                <a16:creationId xmlns:a16="http://schemas.microsoft.com/office/drawing/2014/main" id="{0A9E7538-A09F-D001-4E5D-A1971581D85E}"/>
              </a:ext>
            </a:extLst>
          </p:cNvPr>
          <p:cNvSpPr/>
          <p:nvPr/>
        </p:nvSpPr>
        <p:spPr>
          <a:xfrm rot="15989256" flipH="1" flipV="1">
            <a:off x="8406096" y="1562153"/>
            <a:ext cx="618421" cy="323837"/>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21" name="Google Shape;993;p34">
            <a:extLst>
              <a:ext uri="{FF2B5EF4-FFF2-40B4-BE49-F238E27FC236}">
                <a16:creationId xmlns:a16="http://schemas.microsoft.com/office/drawing/2014/main" id="{233C09D5-A721-512D-A285-5D6CC9FB1573}"/>
              </a:ext>
            </a:extLst>
          </p:cNvPr>
          <p:cNvGrpSpPr/>
          <p:nvPr/>
        </p:nvGrpSpPr>
        <p:grpSpPr>
          <a:xfrm>
            <a:off x="3333824" y="1848139"/>
            <a:ext cx="2224808" cy="629506"/>
            <a:chOff x="3978429" y="2998087"/>
            <a:chExt cx="2224808" cy="629506"/>
          </a:xfrm>
        </p:grpSpPr>
        <p:sp>
          <p:nvSpPr>
            <p:cNvPr id="222" name="Google Shape;994;p34">
              <a:extLst>
                <a:ext uri="{FF2B5EF4-FFF2-40B4-BE49-F238E27FC236}">
                  <a16:creationId xmlns:a16="http://schemas.microsoft.com/office/drawing/2014/main" id="{C71BDABA-5E92-48FE-93B5-2BD89617B0F5}"/>
                </a:ext>
              </a:extLst>
            </p:cNvPr>
            <p:cNvSpPr/>
            <p:nvPr/>
          </p:nvSpPr>
          <p:spPr>
            <a:xfrm>
              <a:off x="4042866" y="3130725"/>
              <a:ext cx="464100" cy="4641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23" name="Google Shape;995;p34">
              <a:extLst>
                <a:ext uri="{FF2B5EF4-FFF2-40B4-BE49-F238E27FC236}">
                  <a16:creationId xmlns:a16="http://schemas.microsoft.com/office/drawing/2014/main" id="{8D361421-FA20-09BD-ACF4-9AAC32A5FA45}"/>
                </a:ext>
              </a:extLst>
            </p:cNvPr>
            <p:cNvGrpSpPr/>
            <p:nvPr/>
          </p:nvGrpSpPr>
          <p:grpSpPr>
            <a:xfrm>
              <a:off x="3978429" y="2998087"/>
              <a:ext cx="2224808" cy="629506"/>
              <a:chOff x="34100" y="1847300"/>
              <a:chExt cx="7379125" cy="2009275"/>
            </a:xfrm>
          </p:grpSpPr>
          <p:sp>
            <p:nvSpPr>
              <p:cNvPr id="224" name="Google Shape;996;p34">
                <a:extLst>
                  <a:ext uri="{FF2B5EF4-FFF2-40B4-BE49-F238E27FC236}">
                    <a16:creationId xmlns:a16="http://schemas.microsoft.com/office/drawing/2014/main" id="{0E8F1754-FB49-B5D7-1081-58FBA47D7119}"/>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5" name="Google Shape;997;p34">
                <a:extLst>
                  <a:ext uri="{FF2B5EF4-FFF2-40B4-BE49-F238E27FC236}">
                    <a16:creationId xmlns:a16="http://schemas.microsoft.com/office/drawing/2014/main" id="{030A918F-0B17-8F83-96F4-F13FA85B4EFE}"/>
                  </a:ext>
                </a:extLst>
              </p:cNvPr>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226" name="Google Shape;1012;p34">
            <a:extLst>
              <a:ext uri="{FF2B5EF4-FFF2-40B4-BE49-F238E27FC236}">
                <a16:creationId xmlns:a16="http://schemas.microsoft.com/office/drawing/2014/main" id="{7EF1E7EA-9F5A-FE07-5E0D-C694261F4CDC}"/>
              </a:ext>
            </a:extLst>
          </p:cNvPr>
          <p:cNvSpPr txBox="1">
            <a:spLocks noGrp="1"/>
          </p:cNvSpPr>
          <p:nvPr/>
        </p:nvSpPr>
        <p:spPr>
          <a:xfrm>
            <a:off x="3354760" y="2001966"/>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dirty="0"/>
              <a:t>0</a:t>
            </a:r>
            <a:r>
              <a:rPr lang="en-AS" sz="1800" dirty="0"/>
              <a:t>5</a:t>
            </a:r>
            <a:endParaRPr sz="1800" dirty="0"/>
          </a:p>
        </p:txBody>
      </p:sp>
      <p:sp>
        <p:nvSpPr>
          <p:cNvPr id="227" name="Google Shape;1013;p34">
            <a:extLst>
              <a:ext uri="{FF2B5EF4-FFF2-40B4-BE49-F238E27FC236}">
                <a16:creationId xmlns:a16="http://schemas.microsoft.com/office/drawing/2014/main" id="{9E85C553-541C-0437-B10C-17CD953594A1}"/>
              </a:ext>
            </a:extLst>
          </p:cNvPr>
          <p:cNvSpPr txBox="1">
            <a:spLocks noGrp="1"/>
          </p:cNvSpPr>
          <p:nvPr/>
        </p:nvSpPr>
        <p:spPr>
          <a:xfrm>
            <a:off x="3910970" y="1833927"/>
            <a:ext cx="1642663"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spcAft>
                <a:spcPts val="1600"/>
              </a:spcAft>
              <a:buNone/>
            </a:pPr>
            <a:r>
              <a:rPr lang="en-US" sz="800" dirty="0"/>
              <a:t>Is it possible to build </a:t>
            </a:r>
            <a:r>
              <a:rPr lang="en-AS" sz="800" dirty="0"/>
              <a:t>classifier</a:t>
            </a:r>
            <a:r>
              <a:rPr lang="en-US" sz="800" dirty="0"/>
              <a:t> for non observed class, zero-sample</a:t>
            </a:r>
            <a:r>
              <a:rPr lang="en-AS" sz="800" dirty="0"/>
              <a:t> for each class ?</a:t>
            </a:r>
            <a:r>
              <a:rPr lang="en-US" sz="800" dirty="0"/>
              <a:t> </a:t>
            </a:r>
          </a:p>
          <a:p>
            <a:pPr marL="0" indent="0">
              <a:spcAft>
                <a:spcPts val="1600"/>
              </a:spcAft>
              <a:buFont typeface="Arimo"/>
              <a:buNone/>
            </a:pPr>
            <a:endParaRPr lang="en-US" sz="800" dirty="0"/>
          </a:p>
        </p:txBody>
      </p:sp>
      <p:grpSp>
        <p:nvGrpSpPr>
          <p:cNvPr id="228" name="Google Shape;1014;p34">
            <a:extLst>
              <a:ext uri="{FF2B5EF4-FFF2-40B4-BE49-F238E27FC236}">
                <a16:creationId xmlns:a16="http://schemas.microsoft.com/office/drawing/2014/main" id="{21270232-B8EA-DB00-5A73-1010AC66E25D}"/>
              </a:ext>
            </a:extLst>
          </p:cNvPr>
          <p:cNvGrpSpPr/>
          <p:nvPr/>
        </p:nvGrpSpPr>
        <p:grpSpPr>
          <a:xfrm>
            <a:off x="193974" y="1849492"/>
            <a:ext cx="2224808" cy="629506"/>
            <a:chOff x="5099204" y="3703812"/>
            <a:chExt cx="2224808" cy="629506"/>
          </a:xfrm>
        </p:grpSpPr>
        <p:sp>
          <p:nvSpPr>
            <p:cNvPr id="252" name="Google Shape;1015;p34">
              <a:extLst>
                <a:ext uri="{FF2B5EF4-FFF2-40B4-BE49-F238E27FC236}">
                  <a16:creationId xmlns:a16="http://schemas.microsoft.com/office/drawing/2014/main" id="{CCED1DD5-95E5-9583-AB4A-A0C84096702A}"/>
                </a:ext>
              </a:extLst>
            </p:cNvPr>
            <p:cNvSpPr/>
            <p:nvPr/>
          </p:nvSpPr>
          <p:spPr>
            <a:xfrm>
              <a:off x="5163641" y="3821500"/>
              <a:ext cx="464100" cy="4641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53" name="Google Shape;1016;p34">
              <a:extLst>
                <a:ext uri="{FF2B5EF4-FFF2-40B4-BE49-F238E27FC236}">
                  <a16:creationId xmlns:a16="http://schemas.microsoft.com/office/drawing/2014/main" id="{2922D4D8-1A7B-700D-6D5E-A339CBC1DCA5}"/>
                </a:ext>
              </a:extLst>
            </p:cNvPr>
            <p:cNvGrpSpPr/>
            <p:nvPr/>
          </p:nvGrpSpPr>
          <p:grpSpPr>
            <a:xfrm>
              <a:off x="5099204" y="3703812"/>
              <a:ext cx="2224808" cy="629506"/>
              <a:chOff x="34100" y="1847300"/>
              <a:chExt cx="7379125" cy="2009275"/>
            </a:xfrm>
          </p:grpSpPr>
          <p:sp>
            <p:nvSpPr>
              <p:cNvPr id="254" name="Google Shape;1017;p34">
                <a:extLst>
                  <a:ext uri="{FF2B5EF4-FFF2-40B4-BE49-F238E27FC236}">
                    <a16:creationId xmlns:a16="http://schemas.microsoft.com/office/drawing/2014/main" id="{E789E618-18CF-42D3-E5FD-AC3D7E6BF039}"/>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 name="Google Shape;1018;p34">
                <a:extLst>
                  <a:ext uri="{FF2B5EF4-FFF2-40B4-BE49-F238E27FC236}">
                    <a16:creationId xmlns:a16="http://schemas.microsoft.com/office/drawing/2014/main" id="{1450290E-0A20-1328-3CE4-AD2D530FB41A}"/>
                  </a:ext>
                </a:extLst>
              </p:cNvPr>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256" name="Google Shape;1019;p34">
            <a:extLst>
              <a:ext uri="{FF2B5EF4-FFF2-40B4-BE49-F238E27FC236}">
                <a16:creationId xmlns:a16="http://schemas.microsoft.com/office/drawing/2014/main" id="{22CECA45-9BEF-73CF-61D5-52DC3539A776}"/>
              </a:ext>
            </a:extLst>
          </p:cNvPr>
          <p:cNvSpPr txBox="1">
            <a:spLocks noGrp="1"/>
          </p:cNvSpPr>
          <p:nvPr/>
        </p:nvSpPr>
        <p:spPr>
          <a:xfrm>
            <a:off x="214910" y="2003319"/>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dirty="0"/>
              <a:t>0</a:t>
            </a:r>
            <a:r>
              <a:rPr lang="en-AS" sz="1800" dirty="0"/>
              <a:t>6</a:t>
            </a:r>
            <a:endParaRPr sz="1800" dirty="0"/>
          </a:p>
        </p:txBody>
      </p:sp>
      <p:sp>
        <p:nvSpPr>
          <p:cNvPr id="257" name="Google Shape;1020;p34">
            <a:extLst>
              <a:ext uri="{FF2B5EF4-FFF2-40B4-BE49-F238E27FC236}">
                <a16:creationId xmlns:a16="http://schemas.microsoft.com/office/drawing/2014/main" id="{4AD46069-6906-1DC6-FB7E-0342748EB14B}"/>
              </a:ext>
            </a:extLst>
          </p:cNvPr>
          <p:cNvSpPr txBox="1">
            <a:spLocks noGrp="1"/>
          </p:cNvSpPr>
          <p:nvPr/>
        </p:nvSpPr>
        <p:spPr>
          <a:xfrm>
            <a:off x="850450" y="1914945"/>
            <a:ext cx="1494000"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Arimo"/>
              <a:buNone/>
            </a:pPr>
            <a:r>
              <a:rPr lang="en-US" sz="700" dirty="0"/>
              <a:t>Can we add new classes without retrain the model, and </a:t>
            </a:r>
            <a:r>
              <a:rPr lang="en-AS" sz="700" dirty="0"/>
              <a:t>classify them </a:t>
            </a:r>
            <a:r>
              <a:rPr lang="en-AS" sz="700" dirty="0" err="1"/>
              <a:t>succes</a:t>
            </a:r>
            <a:r>
              <a:rPr lang="en-US" sz="700" dirty="0"/>
              <a:t>s</a:t>
            </a:r>
            <a:r>
              <a:rPr lang="en-AS" sz="700" dirty="0"/>
              <a:t>fully  ?</a:t>
            </a:r>
            <a:endParaRPr lang="en-US" sz="700" dirty="0"/>
          </a:p>
        </p:txBody>
      </p:sp>
      <p:grpSp>
        <p:nvGrpSpPr>
          <p:cNvPr id="260" name="Google Shape;613;p25">
            <a:extLst>
              <a:ext uri="{FF2B5EF4-FFF2-40B4-BE49-F238E27FC236}">
                <a16:creationId xmlns:a16="http://schemas.microsoft.com/office/drawing/2014/main" id="{E3E1DBAF-800C-E5A4-0FC1-9582175C87F6}"/>
              </a:ext>
            </a:extLst>
          </p:cNvPr>
          <p:cNvGrpSpPr/>
          <p:nvPr/>
        </p:nvGrpSpPr>
        <p:grpSpPr>
          <a:xfrm rot="16200000">
            <a:off x="2839010" y="1142651"/>
            <a:ext cx="167058" cy="468473"/>
            <a:chOff x="3593968" y="3125480"/>
            <a:chExt cx="167058" cy="468473"/>
          </a:xfrm>
        </p:grpSpPr>
        <p:sp>
          <p:nvSpPr>
            <p:cNvPr id="261" name="Google Shape;614;p25">
              <a:extLst>
                <a:ext uri="{FF2B5EF4-FFF2-40B4-BE49-F238E27FC236}">
                  <a16:creationId xmlns:a16="http://schemas.microsoft.com/office/drawing/2014/main" id="{70A2ECDA-D7A3-FD2A-DC82-BF557B9B5445}"/>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15;p25">
              <a:extLst>
                <a:ext uri="{FF2B5EF4-FFF2-40B4-BE49-F238E27FC236}">
                  <a16:creationId xmlns:a16="http://schemas.microsoft.com/office/drawing/2014/main" id="{89DA2ABC-78A6-D212-4921-B89DF3FD462C}"/>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613;p25">
            <a:extLst>
              <a:ext uri="{FF2B5EF4-FFF2-40B4-BE49-F238E27FC236}">
                <a16:creationId xmlns:a16="http://schemas.microsoft.com/office/drawing/2014/main" id="{EF1CF6F0-2F45-17D9-27B9-50CD2405C516}"/>
              </a:ext>
            </a:extLst>
          </p:cNvPr>
          <p:cNvGrpSpPr/>
          <p:nvPr/>
        </p:nvGrpSpPr>
        <p:grpSpPr>
          <a:xfrm rot="16200000">
            <a:off x="5818922" y="1099866"/>
            <a:ext cx="167058" cy="468473"/>
            <a:chOff x="3593968" y="3125480"/>
            <a:chExt cx="167058" cy="468473"/>
          </a:xfrm>
        </p:grpSpPr>
        <p:sp>
          <p:nvSpPr>
            <p:cNvPr id="264" name="Google Shape;614;p25">
              <a:extLst>
                <a:ext uri="{FF2B5EF4-FFF2-40B4-BE49-F238E27FC236}">
                  <a16:creationId xmlns:a16="http://schemas.microsoft.com/office/drawing/2014/main" id="{EA6E0EBD-2954-A7DD-33F7-9FCEC2BAB7D9}"/>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15;p25">
              <a:extLst>
                <a:ext uri="{FF2B5EF4-FFF2-40B4-BE49-F238E27FC236}">
                  <a16:creationId xmlns:a16="http://schemas.microsoft.com/office/drawing/2014/main" id="{2F996A33-26AF-731B-4ED8-C6F344EFA58F}"/>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613;p25">
            <a:extLst>
              <a:ext uri="{FF2B5EF4-FFF2-40B4-BE49-F238E27FC236}">
                <a16:creationId xmlns:a16="http://schemas.microsoft.com/office/drawing/2014/main" id="{45894715-9871-1F33-EE7F-7F88263D7D3B}"/>
              </a:ext>
            </a:extLst>
          </p:cNvPr>
          <p:cNvGrpSpPr/>
          <p:nvPr/>
        </p:nvGrpSpPr>
        <p:grpSpPr>
          <a:xfrm rot="5400000">
            <a:off x="2797704" y="1963629"/>
            <a:ext cx="167058" cy="468473"/>
            <a:chOff x="3593968" y="3125480"/>
            <a:chExt cx="167058" cy="468473"/>
          </a:xfrm>
        </p:grpSpPr>
        <p:sp>
          <p:nvSpPr>
            <p:cNvPr id="267" name="Google Shape;614;p25">
              <a:extLst>
                <a:ext uri="{FF2B5EF4-FFF2-40B4-BE49-F238E27FC236}">
                  <a16:creationId xmlns:a16="http://schemas.microsoft.com/office/drawing/2014/main" id="{E8A88D64-3874-F2A1-0D34-6F4E83C7EFEE}"/>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15;p25">
              <a:extLst>
                <a:ext uri="{FF2B5EF4-FFF2-40B4-BE49-F238E27FC236}">
                  <a16:creationId xmlns:a16="http://schemas.microsoft.com/office/drawing/2014/main" id="{FD8CB2AA-7D88-C286-D617-836FC9B9213E}"/>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613;p25">
            <a:extLst>
              <a:ext uri="{FF2B5EF4-FFF2-40B4-BE49-F238E27FC236}">
                <a16:creationId xmlns:a16="http://schemas.microsoft.com/office/drawing/2014/main" id="{CA6C91FA-A0EF-5FE2-B1F7-866B1699BE4E}"/>
              </a:ext>
            </a:extLst>
          </p:cNvPr>
          <p:cNvGrpSpPr/>
          <p:nvPr/>
        </p:nvGrpSpPr>
        <p:grpSpPr>
          <a:xfrm rot="5400000">
            <a:off x="5820230" y="1919554"/>
            <a:ext cx="167058" cy="468473"/>
            <a:chOff x="3593968" y="3125480"/>
            <a:chExt cx="167058" cy="468473"/>
          </a:xfrm>
        </p:grpSpPr>
        <p:sp>
          <p:nvSpPr>
            <p:cNvPr id="270" name="Google Shape;614;p25">
              <a:extLst>
                <a:ext uri="{FF2B5EF4-FFF2-40B4-BE49-F238E27FC236}">
                  <a16:creationId xmlns:a16="http://schemas.microsoft.com/office/drawing/2014/main" id="{7CB1B0BE-0C6A-B1E8-A1B1-8061AB4EE215}"/>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15;p25">
              <a:extLst>
                <a:ext uri="{FF2B5EF4-FFF2-40B4-BE49-F238E27FC236}">
                  <a16:creationId xmlns:a16="http://schemas.microsoft.com/office/drawing/2014/main" id="{41A5707F-2017-11A0-A2F9-8253C3047561}"/>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1528;p31">
            <a:extLst>
              <a:ext uri="{FF2B5EF4-FFF2-40B4-BE49-F238E27FC236}">
                <a16:creationId xmlns:a16="http://schemas.microsoft.com/office/drawing/2014/main" id="{D8E64F9E-9452-E996-909A-5A1BE45B330D}"/>
              </a:ext>
            </a:extLst>
          </p:cNvPr>
          <p:cNvSpPr txBox="1"/>
          <p:nvPr/>
        </p:nvSpPr>
        <p:spPr>
          <a:xfrm>
            <a:off x="471160" y="2670755"/>
            <a:ext cx="2246295" cy="2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dirty="0">
                <a:solidFill>
                  <a:schemeClr val="dk1"/>
                </a:solidFill>
                <a:latin typeface="Short Stack"/>
                <a:ea typeface="Short Stack"/>
                <a:cs typeface="Short Stack"/>
                <a:sym typeface="Short Stack"/>
              </a:rPr>
              <a:t>S</a:t>
            </a:r>
            <a:r>
              <a:rPr lang="en-AS" sz="700" b="1" dirty="0">
                <a:solidFill>
                  <a:schemeClr val="dk1"/>
                </a:solidFill>
                <a:latin typeface="Short Stack"/>
                <a:ea typeface="Short Stack"/>
                <a:cs typeface="Short Stack"/>
                <a:sym typeface="Short Stack"/>
              </a:rPr>
              <a:t>ports or Politics...etc</a:t>
            </a:r>
            <a:endParaRPr sz="700" b="1" dirty="0">
              <a:solidFill>
                <a:schemeClr val="dk1"/>
              </a:solidFill>
              <a:latin typeface="Short Stack"/>
              <a:ea typeface="Short Stack"/>
              <a:cs typeface="Short Stack"/>
              <a:sym typeface="Short Stack"/>
            </a:endParaRPr>
          </a:p>
        </p:txBody>
      </p:sp>
      <p:sp>
        <p:nvSpPr>
          <p:cNvPr id="274" name="Google Shape;1526;p31">
            <a:extLst>
              <a:ext uri="{FF2B5EF4-FFF2-40B4-BE49-F238E27FC236}">
                <a16:creationId xmlns:a16="http://schemas.microsoft.com/office/drawing/2014/main" id="{F3C89194-94D8-0067-ED58-9658354011F4}"/>
              </a:ext>
            </a:extLst>
          </p:cNvPr>
          <p:cNvSpPr/>
          <p:nvPr/>
        </p:nvSpPr>
        <p:spPr>
          <a:xfrm rot="1133602">
            <a:off x="6340718" y="2804662"/>
            <a:ext cx="409565" cy="60006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sp>
      <p:sp>
        <p:nvSpPr>
          <p:cNvPr id="275" name="Google Shape;1527;p31">
            <a:extLst>
              <a:ext uri="{FF2B5EF4-FFF2-40B4-BE49-F238E27FC236}">
                <a16:creationId xmlns:a16="http://schemas.microsoft.com/office/drawing/2014/main" id="{7F031B4F-307B-C5C7-6329-584A1F15DB2A}"/>
              </a:ext>
            </a:extLst>
          </p:cNvPr>
          <p:cNvSpPr/>
          <p:nvPr/>
        </p:nvSpPr>
        <p:spPr>
          <a:xfrm rot="1335237">
            <a:off x="1630690" y="3125468"/>
            <a:ext cx="590550" cy="210000"/>
          </a:xfrm>
          <a:custGeom>
            <a:avLst/>
            <a:gdLst/>
            <a:ahLst/>
            <a:cxnLst/>
            <a:rect l="l" t="t" r="r" b="b"/>
            <a:pathLst>
              <a:path w="23622" h="8400" extrusionOk="0">
                <a:moveTo>
                  <a:pt x="0" y="0"/>
                </a:moveTo>
                <a:cubicBezTo>
                  <a:pt x="4218" y="7031"/>
                  <a:pt x="16288" y="10525"/>
                  <a:pt x="23622" y="6858"/>
                </a:cubicBezTo>
              </a:path>
            </a:pathLst>
          </a:custGeom>
          <a:noFill/>
          <a:ln w="9525" cap="flat" cmpd="sng">
            <a:solidFill>
              <a:schemeClr val="dk1"/>
            </a:solidFill>
            <a:prstDash val="solid"/>
            <a:round/>
            <a:headEnd type="none" w="med" len="med"/>
            <a:tailEnd type="stealth" w="med" len="med"/>
          </a:ln>
        </p:spPr>
      </p:sp>
      <p:sp>
        <p:nvSpPr>
          <p:cNvPr id="276" name="Google Shape;1529;p31">
            <a:extLst>
              <a:ext uri="{FF2B5EF4-FFF2-40B4-BE49-F238E27FC236}">
                <a16:creationId xmlns:a16="http://schemas.microsoft.com/office/drawing/2014/main" id="{BD16BDCD-9D7B-EE13-5A97-1AEEE3047E1A}"/>
              </a:ext>
            </a:extLst>
          </p:cNvPr>
          <p:cNvSpPr txBox="1"/>
          <p:nvPr/>
        </p:nvSpPr>
        <p:spPr>
          <a:xfrm>
            <a:off x="6545500" y="2608069"/>
            <a:ext cx="1325058" cy="2723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dirty="0">
                <a:solidFill>
                  <a:schemeClr val="dk1"/>
                </a:solidFill>
                <a:latin typeface="Short Stack"/>
                <a:ea typeface="Short Stack"/>
                <a:cs typeface="Short Stack"/>
                <a:sym typeface="Short Stack"/>
              </a:rPr>
              <a:t>I</a:t>
            </a:r>
            <a:r>
              <a:rPr lang="en-AS" sz="700" b="1" dirty="0">
                <a:solidFill>
                  <a:schemeClr val="dk1"/>
                </a:solidFill>
                <a:latin typeface="Short Stack"/>
                <a:ea typeface="Short Stack"/>
                <a:cs typeface="Short Stack"/>
                <a:sym typeface="Short Stack"/>
              </a:rPr>
              <a:t>s it </a:t>
            </a:r>
            <a:r>
              <a:rPr lang="en-AS" sz="700" b="1" dirty="0" err="1">
                <a:solidFill>
                  <a:schemeClr val="dk1"/>
                </a:solidFill>
                <a:latin typeface="Short Stack"/>
                <a:ea typeface="Short Stack"/>
                <a:cs typeface="Short Stack"/>
                <a:sym typeface="Short Stack"/>
              </a:rPr>
              <a:t>pos</a:t>
            </a:r>
            <a:r>
              <a:rPr lang="en-AS" sz="700" b="1" dirty="0">
                <a:solidFill>
                  <a:schemeClr val="dk1"/>
                </a:solidFill>
                <a:latin typeface="Short Stack"/>
                <a:ea typeface="Short Stack"/>
                <a:cs typeface="Short Stack"/>
                <a:sym typeface="Short Stack"/>
              </a:rPr>
              <a:t>/neg</a:t>
            </a:r>
            <a:endParaRPr sz="700" b="1" dirty="0">
              <a:solidFill>
                <a:schemeClr val="dk1"/>
              </a:solidFill>
              <a:latin typeface="Short Stack"/>
              <a:ea typeface="Short Stack"/>
              <a:cs typeface="Short Stack"/>
              <a:sym typeface="Short Stack"/>
            </a:endParaRPr>
          </a:p>
        </p:txBody>
      </p:sp>
      <p:sp>
        <p:nvSpPr>
          <p:cNvPr id="277" name="Google Shape;1526;p31">
            <a:extLst>
              <a:ext uri="{FF2B5EF4-FFF2-40B4-BE49-F238E27FC236}">
                <a16:creationId xmlns:a16="http://schemas.microsoft.com/office/drawing/2014/main" id="{A33A287A-C306-2673-58E5-0DA54DBFB309}"/>
              </a:ext>
            </a:extLst>
          </p:cNvPr>
          <p:cNvSpPr/>
          <p:nvPr/>
        </p:nvSpPr>
        <p:spPr>
          <a:xfrm rot="7008055">
            <a:off x="6556529" y="3906101"/>
            <a:ext cx="572966" cy="60006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sp>
      <p:sp>
        <p:nvSpPr>
          <p:cNvPr id="278" name="Google Shape;1529;p31">
            <a:extLst>
              <a:ext uri="{FF2B5EF4-FFF2-40B4-BE49-F238E27FC236}">
                <a16:creationId xmlns:a16="http://schemas.microsoft.com/office/drawing/2014/main" id="{47C09BB0-3D42-D0D8-40A7-65DC8EA715CE}"/>
              </a:ext>
            </a:extLst>
          </p:cNvPr>
          <p:cNvSpPr txBox="1"/>
          <p:nvPr/>
        </p:nvSpPr>
        <p:spPr>
          <a:xfrm>
            <a:off x="6180483" y="4597120"/>
            <a:ext cx="1325058" cy="2723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S" sz="700" b="1" dirty="0">
                <a:solidFill>
                  <a:schemeClr val="dk1"/>
                </a:solidFill>
                <a:latin typeface="Short Stack"/>
                <a:ea typeface="Short Stack"/>
                <a:cs typeface="Short Stack"/>
                <a:sym typeface="Short Stack"/>
              </a:rPr>
              <a:t>Joyful or nervous ..etc</a:t>
            </a:r>
            <a:endParaRPr sz="700" b="1" dirty="0">
              <a:solidFill>
                <a:schemeClr val="dk1"/>
              </a:solidFill>
              <a:latin typeface="Short Stack"/>
              <a:ea typeface="Short Stack"/>
              <a:cs typeface="Short Stack"/>
              <a:sym typeface="Short Stack"/>
            </a:endParaRPr>
          </a:p>
        </p:txBody>
      </p:sp>
      <p:sp>
        <p:nvSpPr>
          <p:cNvPr id="279" name="Google Shape;1528;p31">
            <a:extLst>
              <a:ext uri="{FF2B5EF4-FFF2-40B4-BE49-F238E27FC236}">
                <a16:creationId xmlns:a16="http://schemas.microsoft.com/office/drawing/2014/main" id="{F2647736-4391-C10D-0068-04326A05E839}"/>
              </a:ext>
            </a:extLst>
          </p:cNvPr>
          <p:cNvSpPr txBox="1"/>
          <p:nvPr/>
        </p:nvSpPr>
        <p:spPr>
          <a:xfrm>
            <a:off x="979605" y="4452774"/>
            <a:ext cx="2246295" cy="238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AS" sz="700" b="1" dirty="0">
                <a:solidFill>
                  <a:schemeClr val="dk1"/>
                </a:solidFill>
                <a:latin typeface="Short Stack"/>
                <a:ea typeface="Short Stack"/>
                <a:cs typeface="Short Stack"/>
                <a:sym typeface="Short Stack"/>
              </a:rPr>
              <a:t>sentence or Question</a:t>
            </a:r>
            <a:endParaRPr sz="700" b="1" dirty="0">
              <a:solidFill>
                <a:schemeClr val="dk1"/>
              </a:solidFill>
              <a:latin typeface="Short Stack"/>
              <a:ea typeface="Short Stack"/>
              <a:cs typeface="Short Stack"/>
              <a:sym typeface="Short Stack"/>
            </a:endParaRPr>
          </a:p>
        </p:txBody>
      </p:sp>
      <p:sp>
        <p:nvSpPr>
          <p:cNvPr id="280" name="Google Shape;1526;p31">
            <a:extLst>
              <a:ext uri="{FF2B5EF4-FFF2-40B4-BE49-F238E27FC236}">
                <a16:creationId xmlns:a16="http://schemas.microsoft.com/office/drawing/2014/main" id="{B0CC68FA-1E2E-C848-8974-8AE30AD440F3}"/>
              </a:ext>
            </a:extLst>
          </p:cNvPr>
          <p:cNvSpPr/>
          <p:nvPr/>
        </p:nvSpPr>
        <p:spPr>
          <a:xfrm rot="11663385">
            <a:off x="2220260" y="3871887"/>
            <a:ext cx="409565" cy="60006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sp>
      <p:sp>
        <p:nvSpPr>
          <p:cNvPr id="281" name="TextBox 280">
            <a:extLst>
              <a:ext uri="{FF2B5EF4-FFF2-40B4-BE49-F238E27FC236}">
                <a16:creationId xmlns:a16="http://schemas.microsoft.com/office/drawing/2014/main" id="{2C3138D2-041E-9C51-38CA-40C0BBC9CB29}"/>
              </a:ext>
            </a:extLst>
          </p:cNvPr>
          <p:cNvSpPr txBox="1"/>
          <p:nvPr/>
        </p:nvSpPr>
        <p:spPr>
          <a:xfrm>
            <a:off x="1386582" y="3487293"/>
            <a:ext cx="5986110" cy="276999"/>
          </a:xfrm>
          <a:prstGeom prst="rect">
            <a:avLst/>
          </a:prstGeom>
          <a:noFill/>
        </p:spPr>
        <p:txBody>
          <a:bodyPr wrap="square">
            <a:spAutoFit/>
          </a:bodyPr>
          <a:lstStyle/>
          <a:p>
            <a:r>
              <a:rPr lang="en-US" sz="1200" b="1" dirty="0"/>
              <a:t>Liverpool performed </a:t>
            </a:r>
            <a:r>
              <a:rPr lang="en-AS" sz="1200" b="1" dirty="0"/>
              <a:t>very </a:t>
            </a:r>
            <a:r>
              <a:rPr lang="en-US" sz="1200" b="1" dirty="0"/>
              <a:t>well in the last match, and Mo-Salah Scored 3 goals.</a:t>
            </a:r>
          </a:p>
        </p:txBody>
      </p:sp>
      <p:sp>
        <p:nvSpPr>
          <p:cNvPr id="282" name="Google Shape;1528;p31">
            <a:extLst>
              <a:ext uri="{FF2B5EF4-FFF2-40B4-BE49-F238E27FC236}">
                <a16:creationId xmlns:a16="http://schemas.microsoft.com/office/drawing/2014/main" id="{DEDB7B94-543D-19DB-0A2B-8EB16181B478}"/>
              </a:ext>
            </a:extLst>
          </p:cNvPr>
          <p:cNvSpPr txBox="1"/>
          <p:nvPr/>
        </p:nvSpPr>
        <p:spPr>
          <a:xfrm>
            <a:off x="6084881" y="2431955"/>
            <a:ext cx="2246295" cy="2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dirty="0">
                <a:solidFill>
                  <a:schemeClr val="accent2"/>
                </a:solidFill>
                <a:latin typeface="Short Stack"/>
                <a:ea typeface="Short Stack"/>
                <a:cs typeface="Short Stack"/>
                <a:sym typeface="Short Stack"/>
              </a:rPr>
              <a:t>S</a:t>
            </a:r>
            <a:r>
              <a:rPr lang="en-AS" sz="700" b="1" dirty="0" err="1">
                <a:solidFill>
                  <a:schemeClr val="accent2"/>
                </a:solidFill>
                <a:latin typeface="Short Stack"/>
                <a:ea typeface="Short Stack"/>
                <a:cs typeface="Short Stack"/>
                <a:sym typeface="Short Stack"/>
              </a:rPr>
              <a:t>entiment</a:t>
            </a:r>
            <a:r>
              <a:rPr lang="en-AS" sz="700" b="1" dirty="0">
                <a:solidFill>
                  <a:schemeClr val="accent2"/>
                </a:solidFill>
                <a:latin typeface="Short Stack"/>
                <a:ea typeface="Short Stack"/>
                <a:cs typeface="Short Stack"/>
                <a:sym typeface="Short Stack"/>
              </a:rPr>
              <a:t> Analysis</a:t>
            </a:r>
            <a:endParaRPr sz="700" b="1" dirty="0">
              <a:solidFill>
                <a:schemeClr val="accent2"/>
              </a:solidFill>
              <a:latin typeface="Short Stack"/>
              <a:ea typeface="Short Stack"/>
              <a:cs typeface="Short Stack"/>
              <a:sym typeface="Short Stack"/>
            </a:endParaRPr>
          </a:p>
        </p:txBody>
      </p:sp>
      <p:sp>
        <p:nvSpPr>
          <p:cNvPr id="283" name="Google Shape;1528;p31">
            <a:extLst>
              <a:ext uri="{FF2B5EF4-FFF2-40B4-BE49-F238E27FC236}">
                <a16:creationId xmlns:a16="http://schemas.microsoft.com/office/drawing/2014/main" id="{30F762BE-E881-7CDA-70DC-3D9B786E5C66}"/>
              </a:ext>
            </a:extLst>
          </p:cNvPr>
          <p:cNvSpPr txBox="1"/>
          <p:nvPr/>
        </p:nvSpPr>
        <p:spPr>
          <a:xfrm>
            <a:off x="471160" y="2503684"/>
            <a:ext cx="2203693" cy="25701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dirty="0">
                <a:solidFill>
                  <a:schemeClr val="accent2"/>
                </a:solidFill>
                <a:latin typeface="Short Stack"/>
                <a:ea typeface="Short Stack"/>
                <a:cs typeface="Short Stack"/>
                <a:sym typeface="Short Stack"/>
              </a:rPr>
              <a:t>T</a:t>
            </a:r>
            <a:r>
              <a:rPr lang="en-AS" sz="700" b="1" dirty="0" err="1">
                <a:solidFill>
                  <a:schemeClr val="accent2"/>
                </a:solidFill>
                <a:latin typeface="Short Stack"/>
                <a:ea typeface="Short Stack"/>
                <a:cs typeface="Short Stack"/>
                <a:sym typeface="Short Stack"/>
              </a:rPr>
              <a:t>opic</a:t>
            </a:r>
            <a:r>
              <a:rPr lang="en-AS" sz="700" b="1" dirty="0">
                <a:solidFill>
                  <a:schemeClr val="accent2"/>
                </a:solidFill>
                <a:latin typeface="Short Stack"/>
                <a:ea typeface="Short Stack"/>
                <a:cs typeface="Short Stack"/>
                <a:sym typeface="Short Stack"/>
              </a:rPr>
              <a:t> Modelling</a:t>
            </a:r>
            <a:endParaRPr sz="700" b="1" dirty="0">
              <a:solidFill>
                <a:schemeClr val="accent2"/>
              </a:solidFill>
              <a:latin typeface="Short Stack"/>
              <a:ea typeface="Short Stack"/>
              <a:cs typeface="Short Stack"/>
              <a:sym typeface="Short Stack"/>
            </a:endParaRPr>
          </a:p>
        </p:txBody>
      </p:sp>
      <p:sp>
        <p:nvSpPr>
          <p:cNvPr id="284" name="Google Shape;1528;p31">
            <a:extLst>
              <a:ext uri="{FF2B5EF4-FFF2-40B4-BE49-F238E27FC236}">
                <a16:creationId xmlns:a16="http://schemas.microsoft.com/office/drawing/2014/main" id="{D5B178AC-3D4E-2F84-2D9E-3A96FC7E02EA}"/>
              </a:ext>
            </a:extLst>
          </p:cNvPr>
          <p:cNvSpPr txBox="1"/>
          <p:nvPr/>
        </p:nvSpPr>
        <p:spPr>
          <a:xfrm>
            <a:off x="979605" y="4598994"/>
            <a:ext cx="2203693" cy="25701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S" sz="700" b="1" dirty="0">
                <a:solidFill>
                  <a:schemeClr val="accent2"/>
                </a:solidFill>
                <a:latin typeface="Short Stack"/>
                <a:ea typeface="Short Stack"/>
                <a:cs typeface="Short Stack"/>
                <a:sym typeface="Short Stack"/>
              </a:rPr>
              <a:t>Sentence Classification</a:t>
            </a:r>
            <a:endParaRPr sz="700" b="1" dirty="0">
              <a:solidFill>
                <a:schemeClr val="accent2"/>
              </a:solidFill>
              <a:latin typeface="Short Stack"/>
              <a:ea typeface="Short Stack"/>
              <a:cs typeface="Short Stack"/>
              <a:sym typeface="Short Stack"/>
            </a:endParaRPr>
          </a:p>
        </p:txBody>
      </p:sp>
      <p:sp>
        <p:nvSpPr>
          <p:cNvPr id="285" name="Google Shape;1528;p31">
            <a:extLst>
              <a:ext uri="{FF2B5EF4-FFF2-40B4-BE49-F238E27FC236}">
                <a16:creationId xmlns:a16="http://schemas.microsoft.com/office/drawing/2014/main" id="{26F2013C-C9BB-87D0-0771-84F236C6B0EB}"/>
              </a:ext>
            </a:extLst>
          </p:cNvPr>
          <p:cNvSpPr txBox="1"/>
          <p:nvPr/>
        </p:nvSpPr>
        <p:spPr>
          <a:xfrm>
            <a:off x="5803317" y="4727502"/>
            <a:ext cx="2246295" cy="2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S" sz="700" b="1" dirty="0">
                <a:solidFill>
                  <a:schemeClr val="accent2"/>
                </a:solidFill>
                <a:latin typeface="Short Stack"/>
                <a:ea typeface="Short Stack"/>
                <a:cs typeface="Short Stack"/>
                <a:sym typeface="Short Stack"/>
              </a:rPr>
              <a:t>Emotion Detection</a:t>
            </a:r>
            <a:endParaRPr sz="700" b="1" dirty="0">
              <a:solidFill>
                <a:schemeClr val="accent2"/>
              </a:solidFill>
              <a:latin typeface="Short Stack"/>
              <a:ea typeface="Short Stack"/>
              <a:cs typeface="Short Stack"/>
              <a:sym typeface="Short Stack"/>
            </a:endParaRPr>
          </a:p>
        </p:txBody>
      </p:sp>
      <p:grpSp>
        <p:nvGrpSpPr>
          <p:cNvPr id="286" name="Group 285">
            <a:extLst>
              <a:ext uri="{FF2B5EF4-FFF2-40B4-BE49-F238E27FC236}">
                <a16:creationId xmlns:a16="http://schemas.microsoft.com/office/drawing/2014/main" id="{C3C5B3AD-4EDC-D036-93C2-41B46B31CFCC}"/>
              </a:ext>
            </a:extLst>
          </p:cNvPr>
          <p:cNvGrpSpPr/>
          <p:nvPr/>
        </p:nvGrpSpPr>
        <p:grpSpPr>
          <a:xfrm rot="1344835">
            <a:off x="7591476" y="2984203"/>
            <a:ext cx="1413203" cy="1123836"/>
            <a:chOff x="3484355" y="1738912"/>
            <a:chExt cx="1331276" cy="1172675"/>
          </a:xfrm>
        </p:grpSpPr>
        <p:sp>
          <p:nvSpPr>
            <p:cNvPr id="287" name="Google Shape;1571;p34">
              <a:extLst>
                <a:ext uri="{FF2B5EF4-FFF2-40B4-BE49-F238E27FC236}">
                  <a16:creationId xmlns:a16="http://schemas.microsoft.com/office/drawing/2014/main" id="{ACCC4B7F-641D-F7B1-1466-36719EBFCCBD}"/>
                </a:ext>
              </a:extLst>
            </p:cNvPr>
            <p:cNvSpPr/>
            <p:nvPr/>
          </p:nvSpPr>
          <p:spPr>
            <a:xfrm>
              <a:off x="3484355" y="1767843"/>
              <a:ext cx="1331276" cy="1143744"/>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72;p34">
              <a:extLst>
                <a:ext uri="{FF2B5EF4-FFF2-40B4-BE49-F238E27FC236}">
                  <a16:creationId xmlns:a16="http://schemas.microsoft.com/office/drawing/2014/main" id="{16B9C183-3234-7A16-5317-DE86C56131C4}"/>
                </a:ext>
              </a:extLst>
            </p:cNvPr>
            <p:cNvSpPr txBox="1">
              <a:spLocks/>
            </p:cNvSpPr>
            <p:nvPr/>
          </p:nvSpPr>
          <p:spPr>
            <a:xfrm>
              <a:off x="3622326" y="1738912"/>
              <a:ext cx="1055334" cy="9430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Leckerli One"/>
                <a:buNone/>
                <a:defRPr sz="3600" b="0" i="0" u="none" strike="noStrike" cap="none">
                  <a:solidFill>
                    <a:schemeClr val="dk2"/>
                  </a:solidFill>
                  <a:latin typeface="Leckerli One"/>
                  <a:ea typeface="Leckerli One"/>
                  <a:cs typeface="Leckerli One"/>
                  <a:sym typeface="Leckerli One"/>
                </a:defRPr>
              </a:lvl1pPr>
              <a:lvl2pPr marR="0" lvl="1"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9pPr>
            </a:lstStyle>
            <a:p>
              <a:r>
                <a:rPr lang="en-AS" dirty="0"/>
                <a:t>Yes</a:t>
              </a:r>
              <a:endParaRPr lang="en" dirty="0"/>
            </a:p>
          </p:txBody>
        </p:sp>
      </p:grpSp>
    </p:spTree>
    <p:extLst>
      <p:ext uri="{BB962C8B-B14F-4D97-AF65-F5344CB8AC3E}">
        <p14:creationId xmlns:p14="http://schemas.microsoft.com/office/powerpoint/2010/main" val="367136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7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6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4" grpId="0"/>
      <p:bldP spid="135" grpId="0"/>
      <p:bldP spid="136" grpId="0"/>
      <p:bldP spid="137" grpId="0"/>
      <p:bldP spid="144" grpId="0"/>
      <p:bldP spid="218" grpId="0"/>
      <p:bldP spid="219" grpId="0"/>
      <p:bldP spid="220" grpId="0" animBg="1"/>
      <p:bldP spid="226" grpId="0"/>
      <p:bldP spid="227" grpId="0"/>
      <p:bldP spid="256" grpId="0"/>
      <p:bldP spid="257" grpId="0"/>
      <p:bldP spid="273" grpId="0"/>
      <p:bldP spid="276" grpId="0"/>
      <p:bldP spid="278" grpId="0"/>
      <p:bldP spid="279" grpId="0"/>
      <p:bldP spid="281" grpId="0"/>
      <p:bldP spid="282" grpId="0"/>
      <p:bldP spid="283" grpId="0"/>
      <p:bldP spid="284" grpId="0"/>
      <p:bldP spid="2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grpSp>
        <p:nvGrpSpPr>
          <p:cNvPr id="6" name="Group 5">
            <a:extLst>
              <a:ext uri="{FF2B5EF4-FFF2-40B4-BE49-F238E27FC236}">
                <a16:creationId xmlns:a16="http://schemas.microsoft.com/office/drawing/2014/main" id="{83D58371-B673-E2C6-003A-A6E1534ED898}"/>
              </a:ext>
            </a:extLst>
          </p:cNvPr>
          <p:cNvGrpSpPr/>
          <p:nvPr/>
        </p:nvGrpSpPr>
        <p:grpSpPr>
          <a:xfrm>
            <a:off x="0" y="821899"/>
            <a:ext cx="1887133" cy="378768"/>
            <a:chOff x="54075" y="499218"/>
            <a:chExt cx="1887133" cy="378768"/>
          </a:xfrm>
        </p:grpSpPr>
        <p:sp>
          <p:nvSpPr>
            <p:cNvPr id="161" name="Google Shape;1004;p34">
              <a:extLst>
                <a:ext uri="{FF2B5EF4-FFF2-40B4-BE49-F238E27FC236}">
                  <a16:creationId xmlns:a16="http://schemas.microsoft.com/office/drawing/2014/main" id="{A0D8AC33-56AF-B333-9F0E-ADC293431E5D}"/>
                </a:ext>
              </a:extLst>
            </p:cNvPr>
            <p:cNvSpPr txBox="1">
              <a:spLocks/>
            </p:cNvSpPr>
            <p:nvPr/>
          </p:nvSpPr>
          <p:spPr>
            <a:xfrm>
              <a:off x="259753" y="512258"/>
              <a:ext cx="1681455" cy="3657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rimo"/>
                <a:buChar char="●"/>
                <a:defRPr sz="1800" b="0" i="0" u="none" strike="noStrike" cap="none">
                  <a:solidFill>
                    <a:schemeClr val="dk1"/>
                  </a:solidFill>
                  <a:latin typeface="Arimo"/>
                  <a:ea typeface="Arimo"/>
                  <a:cs typeface="Arimo"/>
                  <a:sym typeface="Arimo"/>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9pPr>
            </a:lstStyle>
            <a:p>
              <a:pPr marL="0" indent="0" algn="ctr">
                <a:spcAft>
                  <a:spcPts val="1600"/>
                </a:spcAft>
                <a:buFont typeface="Arimo"/>
                <a:buNone/>
              </a:pPr>
              <a:r>
                <a:rPr lang="en-AS" sz="600" dirty="0"/>
                <a:t> Can we use one Solution to tackle many  tasks?</a:t>
              </a:r>
              <a:endParaRPr lang="en-US" sz="600" dirty="0"/>
            </a:p>
          </p:txBody>
        </p:sp>
        <p:grpSp>
          <p:nvGrpSpPr>
            <p:cNvPr id="3" name="Group 2">
              <a:extLst>
                <a:ext uri="{FF2B5EF4-FFF2-40B4-BE49-F238E27FC236}">
                  <a16:creationId xmlns:a16="http://schemas.microsoft.com/office/drawing/2014/main" id="{F015DC30-41CF-4695-DE35-D76B93C51B81}"/>
                </a:ext>
              </a:extLst>
            </p:cNvPr>
            <p:cNvGrpSpPr/>
            <p:nvPr/>
          </p:nvGrpSpPr>
          <p:grpSpPr>
            <a:xfrm>
              <a:off x="54075" y="499218"/>
              <a:ext cx="1803985" cy="365058"/>
              <a:chOff x="54075" y="499218"/>
              <a:chExt cx="1803985" cy="365058"/>
            </a:xfrm>
          </p:grpSpPr>
          <p:grpSp>
            <p:nvGrpSpPr>
              <p:cNvPr id="156" name="Google Shape;999;p34">
                <a:extLst>
                  <a:ext uri="{FF2B5EF4-FFF2-40B4-BE49-F238E27FC236}">
                    <a16:creationId xmlns:a16="http://schemas.microsoft.com/office/drawing/2014/main" id="{428D7603-4D23-85CB-41E6-3B283D7205F7}"/>
                  </a:ext>
                </a:extLst>
              </p:cNvPr>
              <p:cNvGrpSpPr/>
              <p:nvPr/>
            </p:nvGrpSpPr>
            <p:grpSpPr>
              <a:xfrm>
                <a:off x="54075" y="499218"/>
                <a:ext cx="1803985" cy="365058"/>
                <a:chOff x="1753630" y="1528115"/>
                <a:chExt cx="2341573" cy="574186"/>
              </a:xfrm>
            </p:grpSpPr>
            <p:sp>
              <p:nvSpPr>
                <p:cNvPr id="157" name="Google Shape;1000;p34">
                  <a:extLst>
                    <a:ext uri="{FF2B5EF4-FFF2-40B4-BE49-F238E27FC236}">
                      <a16:creationId xmlns:a16="http://schemas.microsoft.com/office/drawing/2014/main" id="{8AD4E9D3-4B37-19CB-E7F8-710247B1308C}"/>
                    </a:ext>
                  </a:extLst>
                </p:cNvPr>
                <p:cNvSpPr/>
                <p:nvPr/>
              </p:nvSpPr>
              <p:spPr>
                <a:xfrm>
                  <a:off x="1818065" y="1704325"/>
                  <a:ext cx="310461" cy="32240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001;p34">
                  <a:extLst>
                    <a:ext uri="{FF2B5EF4-FFF2-40B4-BE49-F238E27FC236}">
                      <a16:creationId xmlns:a16="http://schemas.microsoft.com/office/drawing/2014/main" id="{25E119E9-D496-D4D1-E46C-9D4DC8E03BB7}"/>
                    </a:ext>
                  </a:extLst>
                </p:cNvPr>
                <p:cNvGrpSpPr/>
                <p:nvPr/>
              </p:nvGrpSpPr>
              <p:grpSpPr>
                <a:xfrm>
                  <a:off x="1753630" y="1528115"/>
                  <a:ext cx="2341573" cy="574186"/>
                  <a:chOff x="34104" y="1660509"/>
                  <a:chExt cx="7766414" cy="1832703"/>
                </a:xfrm>
              </p:grpSpPr>
              <p:sp>
                <p:nvSpPr>
                  <p:cNvPr id="159" name="Google Shape;1002;p34">
                    <a:extLst>
                      <a:ext uri="{FF2B5EF4-FFF2-40B4-BE49-F238E27FC236}">
                        <a16:creationId xmlns:a16="http://schemas.microsoft.com/office/drawing/2014/main" id="{E7DB30A2-2E77-0CE3-1E15-8B808CB82636}"/>
                      </a:ext>
                    </a:extLst>
                  </p:cNvPr>
                  <p:cNvSpPr/>
                  <p:nvPr/>
                </p:nvSpPr>
                <p:spPr>
                  <a:xfrm>
                    <a:off x="34104" y="2176607"/>
                    <a:ext cx="1243438" cy="102904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03;p34">
                    <a:extLst>
                      <a:ext uri="{FF2B5EF4-FFF2-40B4-BE49-F238E27FC236}">
                        <a16:creationId xmlns:a16="http://schemas.microsoft.com/office/drawing/2014/main" id="{23247A42-4EA8-9776-D989-D8D9BEF44CE8}"/>
                      </a:ext>
                    </a:extLst>
                  </p:cNvPr>
                  <p:cNvSpPr/>
                  <p:nvPr/>
                </p:nvSpPr>
                <p:spPr>
                  <a:xfrm>
                    <a:off x="1277541" y="1660509"/>
                    <a:ext cx="6522977" cy="1832703"/>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 name="Google Shape;1024;p34">
                <a:extLst>
                  <a:ext uri="{FF2B5EF4-FFF2-40B4-BE49-F238E27FC236}">
                    <a16:creationId xmlns:a16="http://schemas.microsoft.com/office/drawing/2014/main" id="{91E00E3A-013C-6314-0DD0-EC1C6D341C67}"/>
                  </a:ext>
                </a:extLst>
              </p:cNvPr>
              <p:cNvSpPr txBox="1">
                <a:spLocks/>
              </p:cNvSpPr>
              <p:nvPr/>
            </p:nvSpPr>
            <p:spPr>
              <a:xfrm>
                <a:off x="77331" y="588310"/>
                <a:ext cx="291956" cy="2049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Leckerli One"/>
                  <a:buNone/>
                  <a:defRPr sz="33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9pPr>
              </a:lstStyle>
              <a:p>
                <a:pPr algn="ctr"/>
                <a:r>
                  <a:rPr lang="en-AS" sz="1200" dirty="0"/>
                  <a:t>?</a:t>
                </a:r>
                <a:endParaRPr lang="en" sz="1200" dirty="0"/>
              </a:p>
            </p:txBody>
          </p:sp>
        </p:grpSp>
      </p:grpSp>
      <p:grpSp>
        <p:nvGrpSpPr>
          <p:cNvPr id="4" name="Group 3">
            <a:extLst>
              <a:ext uri="{FF2B5EF4-FFF2-40B4-BE49-F238E27FC236}">
                <a16:creationId xmlns:a16="http://schemas.microsoft.com/office/drawing/2014/main" id="{180FB947-7873-6718-267A-91297A4954F6}"/>
              </a:ext>
            </a:extLst>
          </p:cNvPr>
          <p:cNvGrpSpPr/>
          <p:nvPr/>
        </p:nvGrpSpPr>
        <p:grpSpPr>
          <a:xfrm>
            <a:off x="1820961" y="1792159"/>
            <a:ext cx="537708" cy="480041"/>
            <a:chOff x="3484355" y="1738912"/>
            <a:chExt cx="1331276" cy="1172675"/>
          </a:xfrm>
        </p:grpSpPr>
        <p:sp>
          <p:nvSpPr>
            <p:cNvPr id="236" name="Google Shape;1571;p34">
              <a:extLst>
                <a:ext uri="{FF2B5EF4-FFF2-40B4-BE49-F238E27FC236}">
                  <a16:creationId xmlns:a16="http://schemas.microsoft.com/office/drawing/2014/main" id="{F92049AB-9CD2-320E-2B73-C61C64865928}"/>
                </a:ext>
              </a:extLst>
            </p:cNvPr>
            <p:cNvSpPr/>
            <p:nvPr/>
          </p:nvSpPr>
          <p:spPr>
            <a:xfrm>
              <a:off x="3484355" y="1767843"/>
              <a:ext cx="1331276" cy="1143744"/>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72;p34">
              <a:extLst>
                <a:ext uri="{FF2B5EF4-FFF2-40B4-BE49-F238E27FC236}">
                  <a16:creationId xmlns:a16="http://schemas.microsoft.com/office/drawing/2014/main" id="{92616CD6-627A-ED44-8338-E7A6A5CF13ED}"/>
                </a:ext>
              </a:extLst>
            </p:cNvPr>
            <p:cNvSpPr txBox="1">
              <a:spLocks/>
            </p:cNvSpPr>
            <p:nvPr/>
          </p:nvSpPr>
          <p:spPr>
            <a:xfrm>
              <a:off x="3622326" y="1738912"/>
              <a:ext cx="1055334" cy="9430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Leckerli One"/>
                <a:buNone/>
                <a:defRPr sz="3600" b="0" i="0" u="none" strike="noStrike" cap="none">
                  <a:solidFill>
                    <a:schemeClr val="dk2"/>
                  </a:solidFill>
                  <a:latin typeface="Leckerli One"/>
                  <a:ea typeface="Leckerli One"/>
                  <a:cs typeface="Leckerli One"/>
                  <a:sym typeface="Leckerli One"/>
                </a:defRPr>
              </a:lvl1pPr>
              <a:lvl2pPr marR="0" lvl="1"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5200"/>
                <a:buFont typeface="Patrick Hand SC"/>
                <a:buNone/>
                <a:defRPr sz="5200" b="0" i="0" u="none" strike="noStrike" cap="none">
                  <a:solidFill>
                    <a:schemeClr val="dk1"/>
                  </a:solidFill>
                  <a:latin typeface="Patrick Hand SC"/>
                  <a:ea typeface="Patrick Hand SC"/>
                  <a:cs typeface="Patrick Hand SC"/>
                  <a:sym typeface="Patrick Hand SC"/>
                </a:defRPr>
              </a:lvl9pPr>
            </a:lstStyle>
            <a:p>
              <a:r>
                <a:rPr lang="en-AS" sz="1200" dirty="0"/>
                <a:t>Yes</a:t>
              </a:r>
              <a:endParaRPr lang="en" sz="1200" dirty="0"/>
            </a:p>
          </p:txBody>
        </p:sp>
      </p:grpSp>
      <p:grpSp>
        <p:nvGrpSpPr>
          <p:cNvPr id="63" name="Group 62">
            <a:extLst>
              <a:ext uri="{FF2B5EF4-FFF2-40B4-BE49-F238E27FC236}">
                <a16:creationId xmlns:a16="http://schemas.microsoft.com/office/drawing/2014/main" id="{FD002ED4-ADA7-D4CC-86BF-C96D469EC552}"/>
              </a:ext>
            </a:extLst>
          </p:cNvPr>
          <p:cNvGrpSpPr/>
          <p:nvPr/>
        </p:nvGrpSpPr>
        <p:grpSpPr>
          <a:xfrm>
            <a:off x="0" y="381305"/>
            <a:ext cx="1887133" cy="378768"/>
            <a:chOff x="54075" y="499218"/>
            <a:chExt cx="1887133" cy="378768"/>
          </a:xfrm>
        </p:grpSpPr>
        <p:sp>
          <p:nvSpPr>
            <p:cNvPr id="64" name="Google Shape;1004;p34">
              <a:extLst>
                <a:ext uri="{FF2B5EF4-FFF2-40B4-BE49-F238E27FC236}">
                  <a16:creationId xmlns:a16="http://schemas.microsoft.com/office/drawing/2014/main" id="{9040DF01-E9AD-01C8-C4F2-B9C590C44B2E}"/>
                </a:ext>
              </a:extLst>
            </p:cNvPr>
            <p:cNvSpPr txBox="1">
              <a:spLocks/>
            </p:cNvSpPr>
            <p:nvPr/>
          </p:nvSpPr>
          <p:spPr>
            <a:xfrm>
              <a:off x="259753" y="512258"/>
              <a:ext cx="1681455" cy="3657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rimo"/>
                <a:buChar char="●"/>
                <a:defRPr sz="1800" b="0" i="0" u="none" strike="noStrike" cap="none">
                  <a:solidFill>
                    <a:schemeClr val="dk1"/>
                  </a:solidFill>
                  <a:latin typeface="Arimo"/>
                  <a:ea typeface="Arimo"/>
                  <a:cs typeface="Arimo"/>
                  <a:sym typeface="Arimo"/>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9pPr>
            </a:lstStyle>
            <a:p>
              <a:pPr marL="0" indent="0" algn="ctr">
                <a:spcAft>
                  <a:spcPts val="1600"/>
                </a:spcAft>
                <a:buFont typeface="Arimo"/>
                <a:buNone/>
              </a:pPr>
              <a:r>
                <a:rPr lang="en-US" sz="700" dirty="0"/>
                <a:t>C</a:t>
              </a:r>
              <a:r>
                <a:rPr lang="en-AS" sz="700" dirty="0"/>
                <a:t>an we use transfer learning with new tasks without retraining?</a:t>
              </a:r>
              <a:endParaRPr lang="en-US" sz="700" dirty="0"/>
            </a:p>
          </p:txBody>
        </p:sp>
        <p:grpSp>
          <p:nvGrpSpPr>
            <p:cNvPr id="65" name="Group 64">
              <a:extLst>
                <a:ext uri="{FF2B5EF4-FFF2-40B4-BE49-F238E27FC236}">
                  <a16:creationId xmlns:a16="http://schemas.microsoft.com/office/drawing/2014/main" id="{66C8FF73-0564-6B7B-8CA7-D315DCBDB22E}"/>
                </a:ext>
              </a:extLst>
            </p:cNvPr>
            <p:cNvGrpSpPr/>
            <p:nvPr/>
          </p:nvGrpSpPr>
          <p:grpSpPr>
            <a:xfrm>
              <a:off x="54075" y="499218"/>
              <a:ext cx="1803985" cy="365058"/>
              <a:chOff x="54075" y="499218"/>
              <a:chExt cx="1803985" cy="365058"/>
            </a:xfrm>
          </p:grpSpPr>
          <p:grpSp>
            <p:nvGrpSpPr>
              <p:cNvPr id="66" name="Google Shape;999;p34">
                <a:extLst>
                  <a:ext uri="{FF2B5EF4-FFF2-40B4-BE49-F238E27FC236}">
                    <a16:creationId xmlns:a16="http://schemas.microsoft.com/office/drawing/2014/main" id="{2A2A3347-07CE-EA1D-5E32-8F2077D7CD11}"/>
                  </a:ext>
                </a:extLst>
              </p:cNvPr>
              <p:cNvGrpSpPr/>
              <p:nvPr/>
            </p:nvGrpSpPr>
            <p:grpSpPr>
              <a:xfrm>
                <a:off x="54075" y="499218"/>
                <a:ext cx="1803985" cy="365058"/>
                <a:chOff x="1753630" y="1528115"/>
                <a:chExt cx="2341573" cy="574186"/>
              </a:xfrm>
            </p:grpSpPr>
            <p:sp>
              <p:nvSpPr>
                <p:cNvPr id="68" name="Google Shape;1000;p34">
                  <a:extLst>
                    <a:ext uri="{FF2B5EF4-FFF2-40B4-BE49-F238E27FC236}">
                      <a16:creationId xmlns:a16="http://schemas.microsoft.com/office/drawing/2014/main" id="{1047183C-BB60-75D2-F446-7303C739CB81}"/>
                    </a:ext>
                  </a:extLst>
                </p:cNvPr>
                <p:cNvSpPr/>
                <p:nvPr/>
              </p:nvSpPr>
              <p:spPr>
                <a:xfrm>
                  <a:off x="1818065" y="1704325"/>
                  <a:ext cx="310461" cy="32240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1001;p34">
                  <a:extLst>
                    <a:ext uri="{FF2B5EF4-FFF2-40B4-BE49-F238E27FC236}">
                      <a16:creationId xmlns:a16="http://schemas.microsoft.com/office/drawing/2014/main" id="{3511D7A2-B162-A769-4041-6FD9B97FACC6}"/>
                    </a:ext>
                  </a:extLst>
                </p:cNvPr>
                <p:cNvGrpSpPr/>
                <p:nvPr/>
              </p:nvGrpSpPr>
              <p:grpSpPr>
                <a:xfrm>
                  <a:off x="1753630" y="1528115"/>
                  <a:ext cx="2341573" cy="574186"/>
                  <a:chOff x="34104" y="1660509"/>
                  <a:chExt cx="7766414" cy="1832703"/>
                </a:xfrm>
              </p:grpSpPr>
              <p:sp>
                <p:nvSpPr>
                  <p:cNvPr id="70" name="Google Shape;1002;p34">
                    <a:extLst>
                      <a:ext uri="{FF2B5EF4-FFF2-40B4-BE49-F238E27FC236}">
                        <a16:creationId xmlns:a16="http://schemas.microsoft.com/office/drawing/2014/main" id="{041CE987-293D-85C1-0506-D3D5D3AB2FE4}"/>
                      </a:ext>
                    </a:extLst>
                  </p:cNvPr>
                  <p:cNvSpPr/>
                  <p:nvPr/>
                </p:nvSpPr>
                <p:spPr>
                  <a:xfrm>
                    <a:off x="34104" y="2176607"/>
                    <a:ext cx="1243438" cy="102904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03;p34">
                    <a:extLst>
                      <a:ext uri="{FF2B5EF4-FFF2-40B4-BE49-F238E27FC236}">
                        <a16:creationId xmlns:a16="http://schemas.microsoft.com/office/drawing/2014/main" id="{30196DFB-4834-8F16-DD39-0036A32C4B67}"/>
                      </a:ext>
                    </a:extLst>
                  </p:cNvPr>
                  <p:cNvSpPr/>
                  <p:nvPr/>
                </p:nvSpPr>
                <p:spPr>
                  <a:xfrm>
                    <a:off x="1277541" y="1660509"/>
                    <a:ext cx="6522977" cy="1832703"/>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 name="Google Shape;1024;p34">
                <a:extLst>
                  <a:ext uri="{FF2B5EF4-FFF2-40B4-BE49-F238E27FC236}">
                    <a16:creationId xmlns:a16="http://schemas.microsoft.com/office/drawing/2014/main" id="{D2CEFC94-6B94-DAF3-D6DA-2B815FA2D73A}"/>
                  </a:ext>
                </a:extLst>
              </p:cNvPr>
              <p:cNvSpPr txBox="1">
                <a:spLocks/>
              </p:cNvSpPr>
              <p:nvPr/>
            </p:nvSpPr>
            <p:spPr>
              <a:xfrm>
                <a:off x="77331" y="588310"/>
                <a:ext cx="291956" cy="2049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Leckerli One"/>
                  <a:buNone/>
                  <a:defRPr sz="33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9pPr>
              </a:lstStyle>
              <a:p>
                <a:pPr algn="ctr"/>
                <a:r>
                  <a:rPr lang="en-AS" sz="1200" dirty="0"/>
                  <a:t>?</a:t>
                </a:r>
                <a:endParaRPr lang="en" sz="1200" dirty="0"/>
              </a:p>
            </p:txBody>
          </p:sp>
        </p:grpSp>
      </p:grpSp>
      <p:grpSp>
        <p:nvGrpSpPr>
          <p:cNvPr id="74" name="Group 73">
            <a:extLst>
              <a:ext uri="{FF2B5EF4-FFF2-40B4-BE49-F238E27FC236}">
                <a16:creationId xmlns:a16="http://schemas.microsoft.com/office/drawing/2014/main" id="{5C7C8E31-DFE1-92FA-8D2B-36AA8F59E6B6}"/>
              </a:ext>
            </a:extLst>
          </p:cNvPr>
          <p:cNvGrpSpPr/>
          <p:nvPr/>
        </p:nvGrpSpPr>
        <p:grpSpPr>
          <a:xfrm>
            <a:off x="-1292" y="1234663"/>
            <a:ext cx="1887133" cy="378768"/>
            <a:chOff x="54075" y="499218"/>
            <a:chExt cx="1887133" cy="378768"/>
          </a:xfrm>
        </p:grpSpPr>
        <p:sp>
          <p:nvSpPr>
            <p:cNvPr id="75" name="Google Shape;1004;p34">
              <a:extLst>
                <a:ext uri="{FF2B5EF4-FFF2-40B4-BE49-F238E27FC236}">
                  <a16:creationId xmlns:a16="http://schemas.microsoft.com/office/drawing/2014/main" id="{272CBC91-9617-D13C-58A8-1A8EA31BD7CD}"/>
                </a:ext>
              </a:extLst>
            </p:cNvPr>
            <p:cNvSpPr txBox="1">
              <a:spLocks/>
            </p:cNvSpPr>
            <p:nvPr/>
          </p:nvSpPr>
          <p:spPr>
            <a:xfrm>
              <a:off x="259753" y="512258"/>
              <a:ext cx="1681455" cy="3657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rimo"/>
                <a:buChar char="●"/>
                <a:defRPr sz="1800" b="0" i="0" u="none" strike="noStrike" cap="none">
                  <a:solidFill>
                    <a:schemeClr val="dk1"/>
                  </a:solidFill>
                  <a:latin typeface="Arimo"/>
                  <a:ea typeface="Arimo"/>
                  <a:cs typeface="Arimo"/>
                  <a:sym typeface="Arimo"/>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9pPr>
            </a:lstStyle>
            <a:p>
              <a:pPr marL="0" indent="0" algn="ctr">
                <a:spcAft>
                  <a:spcPts val="1600"/>
                </a:spcAft>
                <a:buFont typeface="Arimo"/>
                <a:buNone/>
              </a:pPr>
              <a:r>
                <a:rPr lang="en-US" sz="700" dirty="0"/>
                <a:t>How we can deal with lack of data?</a:t>
              </a:r>
            </a:p>
          </p:txBody>
        </p:sp>
        <p:grpSp>
          <p:nvGrpSpPr>
            <p:cNvPr id="76" name="Group 75">
              <a:extLst>
                <a:ext uri="{FF2B5EF4-FFF2-40B4-BE49-F238E27FC236}">
                  <a16:creationId xmlns:a16="http://schemas.microsoft.com/office/drawing/2014/main" id="{B7BCE541-096A-8023-B268-C2DF647B2708}"/>
                </a:ext>
              </a:extLst>
            </p:cNvPr>
            <p:cNvGrpSpPr/>
            <p:nvPr/>
          </p:nvGrpSpPr>
          <p:grpSpPr>
            <a:xfrm>
              <a:off x="54075" y="499218"/>
              <a:ext cx="1803985" cy="365058"/>
              <a:chOff x="54075" y="499218"/>
              <a:chExt cx="1803985" cy="365058"/>
            </a:xfrm>
          </p:grpSpPr>
          <p:grpSp>
            <p:nvGrpSpPr>
              <p:cNvPr id="77" name="Google Shape;999;p34">
                <a:extLst>
                  <a:ext uri="{FF2B5EF4-FFF2-40B4-BE49-F238E27FC236}">
                    <a16:creationId xmlns:a16="http://schemas.microsoft.com/office/drawing/2014/main" id="{66CCE2B0-BF79-EDF9-E4E8-26C7B072D972}"/>
                  </a:ext>
                </a:extLst>
              </p:cNvPr>
              <p:cNvGrpSpPr/>
              <p:nvPr/>
            </p:nvGrpSpPr>
            <p:grpSpPr>
              <a:xfrm>
                <a:off x="54075" y="499218"/>
                <a:ext cx="1803985" cy="365058"/>
                <a:chOff x="1753630" y="1528115"/>
                <a:chExt cx="2341573" cy="574186"/>
              </a:xfrm>
            </p:grpSpPr>
            <p:sp>
              <p:nvSpPr>
                <p:cNvPr id="79" name="Google Shape;1000;p34">
                  <a:extLst>
                    <a:ext uri="{FF2B5EF4-FFF2-40B4-BE49-F238E27FC236}">
                      <a16:creationId xmlns:a16="http://schemas.microsoft.com/office/drawing/2014/main" id="{E59E1F55-F981-582E-392D-EB459B1EEC18}"/>
                    </a:ext>
                  </a:extLst>
                </p:cNvPr>
                <p:cNvSpPr/>
                <p:nvPr/>
              </p:nvSpPr>
              <p:spPr>
                <a:xfrm>
                  <a:off x="1818065" y="1704325"/>
                  <a:ext cx="310461" cy="32240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1001;p34">
                  <a:extLst>
                    <a:ext uri="{FF2B5EF4-FFF2-40B4-BE49-F238E27FC236}">
                      <a16:creationId xmlns:a16="http://schemas.microsoft.com/office/drawing/2014/main" id="{B0E942B5-A8F1-E90F-3385-BC1BCE26379B}"/>
                    </a:ext>
                  </a:extLst>
                </p:cNvPr>
                <p:cNvGrpSpPr/>
                <p:nvPr/>
              </p:nvGrpSpPr>
              <p:grpSpPr>
                <a:xfrm>
                  <a:off x="1753630" y="1528115"/>
                  <a:ext cx="2341573" cy="574186"/>
                  <a:chOff x="34104" y="1660509"/>
                  <a:chExt cx="7766414" cy="1832703"/>
                </a:xfrm>
              </p:grpSpPr>
              <p:sp>
                <p:nvSpPr>
                  <p:cNvPr id="81" name="Google Shape;1002;p34">
                    <a:extLst>
                      <a:ext uri="{FF2B5EF4-FFF2-40B4-BE49-F238E27FC236}">
                        <a16:creationId xmlns:a16="http://schemas.microsoft.com/office/drawing/2014/main" id="{ABA8E18B-F888-C62D-C51B-5857852B4D07}"/>
                      </a:ext>
                    </a:extLst>
                  </p:cNvPr>
                  <p:cNvSpPr/>
                  <p:nvPr/>
                </p:nvSpPr>
                <p:spPr>
                  <a:xfrm>
                    <a:off x="34104" y="2176607"/>
                    <a:ext cx="1243438" cy="102904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03;p34">
                    <a:extLst>
                      <a:ext uri="{FF2B5EF4-FFF2-40B4-BE49-F238E27FC236}">
                        <a16:creationId xmlns:a16="http://schemas.microsoft.com/office/drawing/2014/main" id="{E7FD50D5-6CA1-5D7E-0F51-0C88F4C865EC}"/>
                      </a:ext>
                    </a:extLst>
                  </p:cNvPr>
                  <p:cNvSpPr/>
                  <p:nvPr/>
                </p:nvSpPr>
                <p:spPr>
                  <a:xfrm>
                    <a:off x="1277541" y="1660509"/>
                    <a:ext cx="6522977" cy="1832703"/>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1024;p34">
                <a:extLst>
                  <a:ext uri="{FF2B5EF4-FFF2-40B4-BE49-F238E27FC236}">
                    <a16:creationId xmlns:a16="http://schemas.microsoft.com/office/drawing/2014/main" id="{558985EE-5339-8D0F-D6C0-56E71B9A885F}"/>
                  </a:ext>
                </a:extLst>
              </p:cNvPr>
              <p:cNvSpPr txBox="1">
                <a:spLocks/>
              </p:cNvSpPr>
              <p:nvPr/>
            </p:nvSpPr>
            <p:spPr>
              <a:xfrm>
                <a:off x="77331" y="588310"/>
                <a:ext cx="291956" cy="2049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Leckerli One"/>
                  <a:buNone/>
                  <a:defRPr sz="33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9pPr>
              </a:lstStyle>
              <a:p>
                <a:pPr algn="ctr"/>
                <a:r>
                  <a:rPr lang="en-AS" sz="1200" dirty="0"/>
                  <a:t>?</a:t>
                </a:r>
                <a:endParaRPr lang="en" sz="1200" dirty="0"/>
              </a:p>
            </p:txBody>
          </p:sp>
        </p:grpSp>
      </p:grpSp>
      <p:grpSp>
        <p:nvGrpSpPr>
          <p:cNvPr id="83" name="Group 82">
            <a:extLst>
              <a:ext uri="{FF2B5EF4-FFF2-40B4-BE49-F238E27FC236}">
                <a16:creationId xmlns:a16="http://schemas.microsoft.com/office/drawing/2014/main" id="{5DBCBFF6-E1B0-333B-574E-915100C228A8}"/>
              </a:ext>
            </a:extLst>
          </p:cNvPr>
          <p:cNvGrpSpPr/>
          <p:nvPr/>
        </p:nvGrpSpPr>
        <p:grpSpPr>
          <a:xfrm>
            <a:off x="2972" y="1587334"/>
            <a:ext cx="1887133" cy="421074"/>
            <a:chOff x="54075" y="443202"/>
            <a:chExt cx="1887133" cy="421074"/>
          </a:xfrm>
        </p:grpSpPr>
        <p:sp>
          <p:nvSpPr>
            <p:cNvPr id="84" name="Google Shape;1004;p34">
              <a:extLst>
                <a:ext uri="{FF2B5EF4-FFF2-40B4-BE49-F238E27FC236}">
                  <a16:creationId xmlns:a16="http://schemas.microsoft.com/office/drawing/2014/main" id="{05047963-DE54-55BD-9B42-A87BD91F2D82}"/>
                </a:ext>
              </a:extLst>
            </p:cNvPr>
            <p:cNvSpPr txBox="1">
              <a:spLocks/>
            </p:cNvSpPr>
            <p:nvPr/>
          </p:nvSpPr>
          <p:spPr>
            <a:xfrm>
              <a:off x="259753" y="443202"/>
              <a:ext cx="1681455" cy="3657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rimo"/>
                <a:buChar char="●"/>
                <a:defRPr sz="1800" b="0" i="0" u="none" strike="noStrike" cap="none">
                  <a:solidFill>
                    <a:schemeClr val="dk1"/>
                  </a:solidFill>
                  <a:latin typeface="Arimo"/>
                  <a:ea typeface="Arimo"/>
                  <a:cs typeface="Arimo"/>
                  <a:sym typeface="Arimo"/>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9pPr>
            </a:lstStyle>
            <a:p>
              <a:pPr marL="0" indent="0" algn="ctr">
                <a:spcAft>
                  <a:spcPts val="1600"/>
                </a:spcAft>
                <a:buFont typeface="Arimo"/>
                <a:buNone/>
              </a:pPr>
              <a:r>
                <a:rPr lang="en-US" sz="600" dirty="0"/>
                <a:t>Is it possible to build classifier for non observed class, zero-sample for each class?</a:t>
              </a:r>
            </a:p>
          </p:txBody>
        </p:sp>
        <p:grpSp>
          <p:nvGrpSpPr>
            <p:cNvPr id="85" name="Group 84">
              <a:extLst>
                <a:ext uri="{FF2B5EF4-FFF2-40B4-BE49-F238E27FC236}">
                  <a16:creationId xmlns:a16="http://schemas.microsoft.com/office/drawing/2014/main" id="{713F5704-66BA-E4B8-F532-ACD680708C8B}"/>
                </a:ext>
              </a:extLst>
            </p:cNvPr>
            <p:cNvGrpSpPr/>
            <p:nvPr/>
          </p:nvGrpSpPr>
          <p:grpSpPr>
            <a:xfrm>
              <a:off x="54075" y="499218"/>
              <a:ext cx="1803985" cy="365058"/>
              <a:chOff x="54075" y="499218"/>
              <a:chExt cx="1803985" cy="365058"/>
            </a:xfrm>
          </p:grpSpPr>
          <p:grpSp>
            <p:nvGrpSpPr>
              <p:cNvPr id="86" name="Google Shape;999;p34">
                <a:extLst>
                  <a:ext uri="{FF2B5EF4-FFF2-40B4-BE49-F238E27FC236}">
                    <a16:creationId xmlns:a16="http://schemas.microsoft.com/office/drawing/2014/main" id="{98091326-BF92-FED8-67C6-E57049D38FA5}"/>
                  </a:ext>
                </a:extLst>
              </p:cNvPr>
              <p:cNvGrpSpPr/>
              <p:nvPr/>
            </p:nvGrpSpPr>
            <p:grpSpPr>
              <a:xfrm>
                <a:off x="54075" y="499218"/>
                <a:ext cx="1803985" cy="365058"/>
                <a:chOff x="1753630" y="1528115"/>
                <a:chExt cx="2341573" cy="574186"/>
              </a:xfrm>
            </p:grpSpPr>
            <p:sp>
              <p:nvSpPr>
                <p:cNvPr id="88" name="Google Shape;1000;p34">
                  <a:extLst>
                    <a:ext uri="{FF2B5EF4-FFF2-40B4-BE49-F238E27FC236}">
                      <a16:creationId xmlns:a16="http://schemas.microsoft.com/office/drawing/2014/main" id="{226B2ECB-1D03-E265-7168-83FA66E580A4}"/>
                    </a:ext>
                  </a:extLst>
                </p:cNvPr>
                <p:cNvSpPr/>
                <p:nvPr/>
              </p:nvSpPr>
              <p:spPr>
                <a:xfrm>
                  <a:off x="1818065" y="1704325"/>
                  <a:ext cx="310461" cy="32240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1001;p34">
                  <a:extLst>
                    <a:ext uri="{FF2B5EF4-FFF2-40B4-BE49-F238E27FC236}">
                      <a16:creationId xmlns:a16="http://schemas.microsoft.com/office/drawing/2014/main" id="{44C5FB47-AAA6-910F-1881-7EC01ACF6F53}"/>
                    </a:ext>
                  </a:extLst>
                </p:cNvPr>
                <p:cNvGrpSpPr/>
                <p:nvPr/>
              </p:nvGrpSpPr>
              <p:grpSpPr>
                <a:xfrm>
                  <a:off x="1753630" y="1528115"/>
                  <a:ext cx="2341573" cy="574186"/>
                  <a:chOff x="34104" y="1660509"/>
                  <a:chExt cx="7766414" cy="1832703"/>
                </a:xfrm>
              </p:grpSpPr>
              <p:sp>
                <p:nvSpPr>
                  <p:cNvPr id="90" name="Google Shape;1002;p34">
                    <a:extLst>
                      <a:ext uri="{FF2B5EF4-FFF2-40B4-BE49-F238E27FC236}">
                        <a16:creationId xmlns:a16="http://schemas.microsoft.com/office/drawing/2014/main" id="{8DAE637A-5FCF-2B6A-1F9C-C679B76ECD13}"/>
                      </a:ext>
                    </a:extLst>
                  </p:cNvPr>
                  <p:cNvSpPr/>
                  <p:nvPr/>
                </p:nvSpPr>
                <p:spPr>
                  <a:xfrm>
                    <a:off x="34104" y="2176607"/>
                    <a:ext cx="1243438" cy="102904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03;p34">
                    <a:extLst>
                      <a:ext uri="{FF2B5EF4-FFF2-40B4-BE49-F238E27FC236}">
                        <a16:creationId xmlns:a16="http://schemas.microsoft.com/office/drawing/2014/main" id="{F95466BB-27E5-0C1F-B9D3-C46B0081361D}"/>
                      </a:ext>
                    </a:extLst>
                  </p:cNvPr>
                  <p:cNvSpPr/>
                  <p:nvPr/>
                </p:nvSpPr>
                <p:spPr>
                  <a:xfrm>
                    <a:off x="1277541" y="1660509"/>
                    <a:ext cx="6522977" cy="1832703"/>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1024;p34">
                <a:extLst>
                  <a:ext uri="{FF2B5EF4-FFF2-40B4-BE49-F238E27FC236}">
                    <a16:creationId xmlns:a16="http://schemas.microsoft.com/office/drawing/2014/main" id="{E5404E77-292D-C9CE-C3EB-FDD0D5F51017}"/>
                  </a:ext>
                </a:extLst>
              </p:cNvPr>
              <p:cNvSpPr txBox="1">
                <a:spLocks/>
              </p:cNvSpPr>
              <p:nvPr/>
            </p:nvSpPr>
            <p:spPr>
              <a:xfrm>
                <a:off x="77331" y="588310"/>
                <a:ext cx="291956" cy="2049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Leckerli One"/>
                  <a:buNone/>
                  <a:defRPr sz="33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9pPr>
              </a:lstStyle>
              <a:p>
                <a:pPr algn="ctr"/>
                <a:r>
                  <a:rPr lang="en-AS" sz="1200" dirty="0"/>
                  <a:t>?</a:t>
                </a:r>
                <a:endParaRPr lang="en" sz="1200" dirty="0"/>
              </a:p>
            </p:txBody>
          </p:sp>
        </p:grpSp>
      </p:grpSp>
      <p:grpSp>
        <p:nvGrpSpPr>
          <p:cNvPr id="92" name="Group 91">
            <a:extLst>
              <a:ext uri="{FF2B5EF4-FFF2-40B4-BE49-F238E27FC236}">
                <a16:creationId xmlns:a16="http://schemas.microsoft.com/office/drawing/2014/main" id="{A4AC1B2B-EF4D-2C48-8828-42D10A1F745A}"/>
              </a:ext>
            </a:extLst>
          </p:cNvPr>
          <p:cNvGrpSpPr/>
          <p:nvPr/>
        </p:nvGrpSpPr>
        <p:grpSpPr>
          <a:xfrm>
            <a:off x="2144" y="1987545"/>
            <a:ext cx="1888229" cy="460066"/>
            <a:chOff x="54075" y="430742"/>
            <a:chExt cx="1888229" cy="460066"/>
          </a:xfrm>
        </p:grpSpPr>
        <p:sp>
          <p:nvSpPr>
            <p:cNvPr id="93" name="Google Shape;1004;p34">
              <a:extLst>
                <a:ext uri="{FF2B5EF4-FFF2-40B4-BE49-F238E27FC236}">
                  <a16:creationId xmlns:a16="http://schemas.microsoft.com/office/drawing/2014/main" id="{DFF94758-FAFC-FE0F-971E-098638BBE544}"/>
                </a:ext>
              </a:extLst>
            </p:cNvPr>
            <p:cNvSpPr txBox="1">
              <a:spLocks/>
            </p:cNvSpPr>
            <p:nvPr/>
          </p:nvSpPr>
          <p:spPr>
            <a:xfrm>
              <a:off x="260849" y="430742"/>
              <a:ext cx="1681455" cy="3657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rimo"/>
                <a:buChar char="●"/>
                <a:defRPr sz="1800" b="0" i="0" u="none" strike="noStrike" cap="none">
                  <a:solidFill>
                    <a:schemeClr val="dk1"/>
                  </a:solidFill>
                  <a:latin typeface="Arimo"/>
                  <a:ea typeface="Arimo"/>
                  <a:cs typeface="Arimo"/>
                  <a:sym typeface="Arimo"/>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9pPr>
            </a:lstStyle>
            <a:p>
              <a:pPr marL="0" indent="0" algn="ctr">
                <a:spcAft>
                  <a:spcPts val="1600"/>
                </a:spcAft>
                <a:buFont typeface="Arimo"/>
                <a:buNone/>
              </a:pPr>
              <a:r>
                <a:rPr lang="en-US" sz="700" dirty="0"/>
                <a:t>Can we add new classes without retrain the model, and </a:t>
              </a:r>
              <a:r>
                <a:rPr lang="en-AS" sz="700" dirty="0"/>
                <a:t>classify them </a:t>
              </a:r>
              <a:r>
                <a:rPr lang="en-AS" sz="700" dirty="0" err="1"/>
                <a:t>succes</a:t>
              </a:r>
              <a:r>
                <a:rPr lang="en-US" sz="700" dirty="0"/>
                <a:t>s</a:t>
              </a:r>
              <a:r>
                <a:rPr lang="en-AS" sz="700" dirty="0"/>
                <a:t>fully  ?</a:t>
              </a:r>
              <a:endParaRPr lang="en-US" sz="700" dirty="0"/>
            </a:p>
          </p:txBody>
        </p:sp>
        <p:grpSp>
          <p:nvGrpSpPr>
            <p:cNvPr id="94" name="Group 93">
              <a:extLst>
                <a:ext uri="{FF2B5EF4-FFF2-40B4-BE49-F238E27FC236}">
                  <a16:creationId xmlns:a16="http://schemas.microsoft.com/office/drawing/2014/main" id="{149376DF-3A87-A576-220B-862D9B607CA6}"/>
                </a:ext>
              </a:extLst>
            </p:cNvPr>
            <p:cNvGrpSpPr/>
            <p:nvPr/>
          </p:nvGrpSpPr>
          <p:grpSpPr>
            <a:xfrm>
              <a:off x="54075" y="499217"/>
              <a:ext cx="1803985" cy="391591"/>
              <a:chOff x="54075" y="499217"/>
              <a:chExt cx="1803985" cy="391591"/>
            </a:xfrm>
          </p:grpSpPr>
          <p:grpSp>
            <p:nvGrpSpPr>
              <p:cNvPr id="95" name="Google Shape;999;p34">
                <a:extLst>
                  <a:ext uri="{FF2B5EF4-FFF2-40B4-BE49-F238E27FC236}">
                    <a16:creationId xmlns:a16="http://schemas.microsoft.com/office/drawing/2014/main" id="{36A2E571-9504-D0D3-BC74-27C05AC25673}"/>
                  </a:ext>
                </a:extLst>
              </p:cNvPr>
              <p:cNvGrpSpPr/>
              <p:nvPr/>
            </p:nvGrpSpPr>
            <p:grpSpPr>
              <a:xfrm>
                <a:off x="54075" y="499217"/>
                <a:ext cx="1803985" cy="391591"/>
                <a:chOff x="1753630" y="1528114"/>
                <a:chExt cx="2341573" cy="615919"/>
              </a:xfrm>
            </p:grpSpPr>
            <p:sp>
              <p:nvSpPr>
                <p:cNvPr id="97" name="Google Shape;1000;p34">
                  <a:extLst>
                    <a:ext uri="{FF2B5EF4-FFF2-40B4-BE49-F238E27FC236}">
                      <a16:creationId xmlns:a16="http://schemas.microsoft.com/office/drawing/2014/main" id="{25623A90-61CE-6AFE-4939-89BB60CDD3EE}"/>
                    </a:ext>
                  </a:extLst>
                </p:cNvPr>
                <p:cNvSpPr/>
                <p:nvPr/>
              </p:nvSpPr>
              <p:spPr>
                <a:xfrm>
                  <a:off x="1818065" y="1704325"/>
                  <a:ext cx="310461" cy="32240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1001;p34">
                  <a:extLst>
                    <a:ext uri="{FF2B5EF4-FFF2-40B4-BE49-F238E27FC236}">
                      <a16:creationId xmlns:a16="http://schemas.microsoft.com/office/drawing/2014/main" id="{08B2CBFA-5415-31DF-CFAE-12B981D17F36}"/>
                    </a:ext>
                  </a:extLst>
                </p:cNvPr>
                <p:cNvGrpSpPr/>
                <p:nvPr/>
              </p:nvGrpSpPr>
              <p:grpSpPr>
                <a:xfrm>
                  <a:off x="1753630" y="1528114"/>
                  <a:ext cx="2341573" cy="615919"/>
                  <a:chOff x="34104" y="1660504"/>
                  <a:chExt cx="7766414" cy="1965907"/>
                </a:xfrm>
              </p:grpSpPr>
              <p:sp>
                <p:nvSpPr>
                  <p:cNvPr id="99" name="Google Shape;1002;p34">
                    <a:extLst>
                      <a:ext uri="{FF2B5EF4-FFF2-40B4-BE49-F238E27FC236}">
                        <a16:creationId xmlns:a16="http://schemas.microsoft.com/office/drawing/2014/main" id="{DF0DE526-E6C3-AD68-46A0-52EA9C5CC005}"/>
                      </a:ext>
                    </a:extLst>
                  </p:cNvPr>
                  <p:cNvSpPr/>
                  <p:nvPr/>
                </p:nvSpPr>
                <p:spPr>
                  <a:xfrm>
                    <a:off x="34104" y="2176607"/>
                    <a:ext cx="1243438" cy="102904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3;p34">
                    <a:extLst>
                      <a:ext uri="{FF2B5EF4-FFF2-40B4-BE49-F238E27FC236}">
                        <a16:creationId xmlns:a16="http://schemas.microsoft.com/office/drawing/2014/main" id="{7090A286-DFAB-56DE-E1CD-BA88C25BD95B}"/>
                      </a:ext>
                    </a:extLst>
                  </p:cNvPr>
                  <p:cNvSpPr/>
                  <p:nvPr/>
                </p:nvSpPr>
                <p:spPr>
                  <a:xfrm>
                    <a:off x="1277541" y="1660504"/>
                    <a:ext cx="6522977" cy="1965907"/>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1024;p34">
                <a:extLst>
                  <a:ext uri="{FF2B5EF4-FFF2-40B4-BE49-F238E27FC236}">
                    <a16:creationId xmlns:a16="http://schemas.microsoft.com/office/drawing/2014/main" id="{B8FC0633-5905-19C1-799F-8F51064D80D6}"/>
                  </a:ext>
                </a:extLst>
              </p:cNvPr>
              <p:cNvSpPr txBox="1">
                <a:spLocks/>
              </p:cNvSpPr>
              <p:nvPr/>
            </p:nvSpPr>
            <p:spPr>
              <a:xfrm>
                <a:off x="77331" y="588310"/>
                <a:ext cx="291956" cy="2049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Leckerli One"/>
                  <a:buNone/>
                  <a:defRPr sz="33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9pPr>
              </a:lstStyle>
              <a:p>
                <a:pPr algn="ctr"/>
                <a:r>
                  <a:rPr lang="en-AS" sz="1200" dirty="0"/>
                  <a:t>?</a:t>
                </a:r>
                <a:endParaRPr lang="en" sz="1200" dirty="0"/>
              </a:p>
            </p:txBody>
          </p:sp>
        </p:grpSp>
      </p:grpSp>
      <p:grpSp>
        <p:nvGrpSpPr>
          <p:cNvPr id="102" name="Group 101">
            <a:extLst>
              <a:ext uri="{FF2B5EF4-FFF2-40B4-BE49-F238E27FC236}">
                <a16:creationId xmlns:a16="http://schemas.microsoft.com/office/drawing/2014/main" id="{2A073387-DF8C-484F-BBE3-07BE94A842A1}"/>
              </a:ext>
            </a:extLst>
          </p:cNvPr>
          <p:cNvGrpSpPr/>
          <p:nvPr/>
        </p:nvGrpSpPr>
        <p:grpSpPr>
          <a:xfrm>
            <a:off x="0" y="2428284"/>
            <a:ext cx="1887133" cy="459518"/>
            <a:chOff x="54075" y="431293"/>
            <a:chExt cx="1887133" cy="459518"/>
          </a:xfrm>
        </p:grpSpPr>
        <p:sp>
          <p:nvSpPr>
            <p:cNvPr id="103" name="Google Shape;1004;p34">
              <a:extLst>
                <a:ext uri="{FF2B5EF4-FFF2-40B4-BE49-F238E27FC236}">
                  <a16:creationId xmlns:a16="http://schemas.microsoft.com/office/drawing/2014/main" id="{9520DFC3-90AF-09A3-888A-FABF97F18CFE}"/>
                </a:ext>
              </a:extLst>
            </p:cNvPr>
            <p:cNvSpPr txBox="1">
              <a:spLocks/>
            </p:cNvSpPr>
            <p:nvPr/>
          </p:nvSpPr>
          <p:spPr>
            <a:xfrm>
              <a:off x="259753" y="431293"/>
              <a:ext cx="1681455" cy="3657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rimo"/>
                <a:buChar char="●"/>
                <a:defRPr sz="1800" b="0" i="0" u="none" strike="noStrike" cap="none">
                  <a:solidFill>
                    <a:schemeClr val="dk1"/>
                  </a:solidFill>
                  <a:latin typeface="Arimo"/>
                  <a:ea typeface="Arimo"/>
                  <a:cs typeface="Arimo"/>
                  <a:sym typeface="Arimo"/>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9pPr>
            </a:lstStyle>
            <a:p>
              <a:pPr marL="0" indent="0" algn="ctr">
                <a:spcAft>
                  <a:spcPts val="1600"/>
                </a:spcAft>
                <a:buFont typeface="Arimo"/>
                <a:buNone/>
              </a:pPr>
              <a:r>
                <a:rPr lang="en-US" sz="700" dirty="0"/>
                <a:t>Is it possible to build classification task for just few examples of each class?</a:t>
              </a:r>
            </a:p>
          </p:txBody>
        </p:sp>
        <p:grpSp>
          <p:nvGrpSpPr>
            <p:cNvPr id="104" name="Group 103">
              <a:extLst>
                <a:ext uri="{FF2B5EF4-FFF2-40B4-BE49-F238E27FC236}">
                  <a16:creationId xmlns:a16="http://schemas.microsoft.com/office/drawing/2014/main" id="{9DDD7C56-6844-DF18-0D9E-F5D60D72E6DE}"/>
                </a:ext>
              </a:extLst>
            </p:cNvPr>
            <p:cNvGrpSpPr/>
            <p:nvPr/>
          </p:nvGrpSpPr>
          <p:grpSpPr>
            <a:xfrm>
              <a:off x="54075" y="499219"/>
              <a:ext cx="1803985" cy="391592"/>
              <a:chOff x="54075" y="499219"/>
              <a:chExt cx="1803985" cy="391592"/>
            </a:xfrm>
          </p:grpSpPr>
          <p:grpSp>
            <p:nvGrpSpPr>
              <p:cNvPr id="105" name="Google Shape;999;p34">
                <a:extLst>
                  <a:ext uri="{FF2B5EF4-FFF2-40B4-BE49-F238E27FC236}">
                    <a16:creationId xmlns:a16="http://schemas.microsoft.com/office/drawing/2014/main" id="{C9BC5F0E-77F5-1DA9-F822-5436BCE0A921}"/>
                  </a:ext>
                </a:extLst>
              </p:cNvPr>
              <p:cNvGrpSpPr/>
              <p:nvPr/>
            </p:nvGrpSpPr>
            <p:grpSpPr>
              <a:xfrm>
                <a:off x="54075" y="499219"/>
                <a:ext cx="1803985" cy="391592"/>
                <a:chOff x="1753630" y="1528115"/>
                <a:chExt cx="2341573" cy="615920"/>
              </a:xfrm>
            </p:grpSpPr>
            <p:sp>
              <p:nvSpPr>
                <p:cNvPr id="107" name="Google Shape;1000;p34">
                  <a:extLst>
                    <a:ext uri="{FF2B5EF4-FFF2-40B4-BE49-F238E27FC236}">
                      <a16:creationId xmlns:a16="http://schemas.microsoft.com/office/drawing/2014/main" id="{B8DC80AC-CE6A-FCDD-4764-5D1899C362D5}"/>
                    </a:ext>
                  </a:extLst>
                </p:cNvPr>
                <p:cNvSpPr/>
                <p:nvPr/>
              </p:nvSpPr>
              <p:spPr>
                <a:xfrm>
                  <a:off x="1818065" y="1704325"/>
                  <a:ext cx="310461" cy="32240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01;p34">
                  <a:extLst>
                    <a:ext uri="{FF2B5EF4-FFF2-40B4-BE49-F238E27FC236}">
                      <a16:creationId xmlns:a16="http://schemas.microsoft.com/office/drawing/2014/main" id="{7B5C3CF2-4A77-C081-0091-D7DE495BE463}"/>
                    </a:ext>
                  </a:extLst>
                </p:cNvPr>
                <p:cNvGrpSpPr/>
                <p:nvPr/>
              </p:nvGrpSpPr>
              <p:grpSpPr>
                <a:xfrm>
                  <a:off x="1753630" y="1528115"/>
                  <a:ext cx="2341573" cy="615920"/>
                  <a:chOff x="34104" y="1660509"/>
                  <a:chExt cx="7766414" cy="1965912"/>
                </a:xfrm>
              </p:grpSpPr>
              <p:sp>
                <p:nvSpPr>
                  <p:cNvPr id="109" name="Google Shape;1002;p34">
                    <a:extLst>
                      <a:ext uri="{FF2B5EF4-FFF2-40B4-BE49-F238E27FC236}">
                        <a16:creationId xmlns:a16="http://schemas.microsoft.com/office/drawing/2014/main" id="{E514510D-5902-20D8-A4A4-B1BAB76695E2}"/>
                      </a:ext>
                    </a:extLst>
                  </p:cNvPr>
                  <p:cNvSpPr/>
                  <p:nvPr/>
                </p:nvSpPr>
                <p:spPr>
                  <a:xfrm>
                    <a:off x="34104" y="2176607"/>
                    <a:ext cx="1243438" cy="102904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03;p34">
                    <a:extLst>
                      <a:ext uri="{FF2B5EF4-FFF2-40B4-BE49-F238E27FC236}">
                        <a16:creationId xmlns:a16="http://schemas.microsoft.com/office/drawing/2014/main" id="{9B3EF19B-3EA2-1C15-C582-E6B4E44C7A58}"/>
                      </a:ext>
                    </a:extLst>
                  </p:cNvPr>
                  <p:cNvSpPr/>
                  <p:nvPr/>
                </p:nvSpPr>
                <p:spPr>
                  <a:xfrm>
                    <a:off x="1277541" y="1660509"/>
                    <a:ext cx="6522977" cy="1965912"/>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 name="Google Shape;1024;p34">
                <a:extLst>
                  <a:ext uri="{FF2B5EF4-FFF2-40B4-BE49-F238E27FC236}">
                    <a16:creationId xmlns:a16="http://schemas.microsoft.com/office/drawing/2014/main" id="{6D06CBD3-18DC-731C-2806-4B451A7FB0E1}"/>
                  </a:ext>
                </a:extLst>
              </p:cNvPr>
              <p:cNvSpPr txBox="1">
                <a:spLocks/>
              </p:cNvSpPr>
              <p:nvPr/>
            </p:nvSpPr>
            <p:spPr>
              <a:xfrm>
                <a:off x="77331" y="588310"/>
                <a:ext cx="291956" cy="2049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Leckerli One"/>
                  <a:buNone/>
                  <a:defRPr sz="33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Patrick Hand SC"/>
                    <a:ea typeface="Patrick Hand SC"/>
                    <a:cs typeface="Patrick Hand SC"/>
                    <a:sym typeface="Patrick Hand SC"/>
                  </a:defRPr>
                </a:lvl9pPr>
              </a:lstStyle>
              <a:p>
                <a:pPr algn="ctr"/>
                <a:r>
                  <a:rPr lang="en-AS" sz="1200" dirty="0"/>
                  <a:t>?</a:t>
                </a:r>
                <a:endParaRPr lang="en" sz="1200" dirty="0"/>
              </a:p>
            </p:txBody>
          </p:sp>
        </p:grpSp>
      </p:grpSp>
      <p:grpSp>
        <p:nvGrpSpPr>
          <p:cNvPr id="111" name="Google Shape;948;p33">
            <a:extLst>
              <a:ext uri="{FF2B5EF4-FFF2-40B4-BE49-F238E27FC236}">
                <a16:creationId xmlns:a16="http://schemas.microsoft.com/office/drawing/2014/main" id="{BA8AA5B5-231D-7011-AF3D-50D864F51412}"/>
              </a:ext>
            </a:extLst>
          </p:cNvPr>
          <p:cNvGrpSpPr/>
          <p:nvPr/>
        </p:nvGrpSpPr>
        <p:grpSpPr>
          <a:xfrm rot="227031" flipH="1">
            <a:off x="1859231" y="1370488"/>
            <a:ext cx="290571" cy="388799"/>
            <a:chOff x="3497766" y="2048168"/>
            <a:chExt cx="246101" cy="388799"/>
          </a:xfrm>
        </p:grpSpPr>
        <p:sp>
          <p:nvSpPr>
            <p:cNvPr id="112" name="Google Shape;949;p33">
              <a:extLst>
                <a:ext uri="{FF2B5EF4-FFF2-40B4-BE49-F238E27FC236}">
                  <a16:creationId xmlns:a16="http://schemas.microsoft.com/office/drawing/2014/main" id="{A007921F-AEDC-92AD-D73A-50934AB3E429}"/>
                </a:ext>
              </a:extLst>
            </p:cNvPr>
            <p:cNvSpPr/>
            <p:nvPr/>
          </p:nvSpPr>
          <p:spPr>
            <a:xfrm>
              <a:off x="3511003" y="2062499"/>
              <a:ext cx="218646" cy="357255"/>
            </a:xfrm>
            <a:custGeom>
              <a:avLst/>
              <a:gdLst/>
              <a:ahLst/>
              <a:cxnLst/>
              <a:rect l="l" t="t" r="r" b="b"/>
              <a:pathLst>
                <a:path w="17377" h="28393" extrusionOk="0">
                  <a:moveTo>
                    <a:pt x="13572" y="0"/>
                  </a:moveTo>
                  <a:cubicBezTo>
                    <a:pt x="13074" y="0"/>
                    <a:pt x="12546" y="262"/>
                    <a:pt x="12228" y="646"/>
                  </a:cubicBezTo>
                  <a:cubicBezTo>
                    <a:pt x="11377" y="1676"/>
                    <a:pt x="10457" y="2667"/>
                    <a:pt x="9854" y="3861"/>
                  </a:cubicBezTo>
                  <a:cubicBezTo>
                    <a:pt x="9344" y="4874"/>
                    <a:pt x="8650" y="5775"/>
                    <a:pt x="8119" y="6780"/>
                  </a:cubicBezTo>
                  <a:cubicBezTo>
                    <a:pt x="7687" y="7599"/>
                    <a:pt x="7541" y="8639"/>
                    <a:pt x="6744" y="9275"/>
                  </a:cubicBezTo>
                  <a:cubicBezTo>
                    <a:pt x="6445" y="9514"/>
                    <a:pt x="6427" y="9944"/>
                    <a:pt x="6324" y="10250"/>
                  </a:cubicBezTo>
                  <a:cubicBezTo>
                    <a:pt x="5649" y="12269"/>
                    <a:pt x="4684" y="14191"/>
                    <a:pt x="4380" y="16337"/>
                  </a:cubicBezTo>
                  <a:cubicBezTo>
                    <a:pt x="4235" y="17348"/>
                    <a:pt x="3928" y="18343"/>
                    <a:pt x="3760" y="19358"/>
                  </a:cubicBezTo>
                  <a:cubicBezTo>
                    <a:pt x="3732" y="19534"/>
                    <a:pt x="3712" y="19652"/>
                    <a:pt x="3591" y="19652"/>
                  </a:cubicBezTo>
                  <a:cubicBezTo>
                    <a:pt x="3521" y="19652"/>
                    <a:pt x="3418" y="19613"/>
                    <a:pt x="3259" y="19525"/>
                  </a:cubicBezTo>
                  <a:cubicBezTo>
                    <a:pt x="2586" y="19151"/>
                    <a:pt x="1869" y="18744"/>
                    <a:pt x="1051" y="18744"/>
                  </a:cubicBezTo>
                  <a:cubicBezTo>
                    <a:pt x="888" y="18744"/>
                    <a:pt x="722" y="18760"/>
                    <a:pt x="551" y="18795"/>
                  </a:cubicBezTo>
                  <a:cubicBezTo>
                    <a:pt x="0" y="18909"/>
                    <a:pt x="385" y="19235"/>
                    <a:pt x="358" y="19483"/>
                  </a:cubicBezTo>
                  <a:cubicBezTo>
                    <a:pt x="153" y="19774"/>
                    <a:pt x="235" y="19996"/>
                    <a:pt x="520" y="20211"/>
                  </a:cubicBezTo>
                  <a:cubicBezTo>
                    <a:pt x="682" y="20332"/>
                    <a:pt x="746" y="20514"/>
                    <a:pt x="452" y="20617"/>
                  </a:cubicBezTo>
                  <a:cubicBezTo>
                    <a:pt x="276" y="20679"/>
                    <a:pt x="424" y="20859"/>
                    <a:pt x="450" y="20870"/>
                  </a:cubicBezTo>
                  <a:cubicBezTo>
                    <a:pt x="1100" y="21124"/>
                    <a:pt x="1002" y="21827"/>
                    <a:pt x="1164" y="22288"/>
                  </a:cubicBezTo>
                  <a:cubicBezTo>
                    <a:pt x="1340" y="22788"/>
                    <a:pt x="1802" y="23310"/>
                    <a:pt x="1533" y="23935"/>
                  </a:cubicBezTo>
                  <a:cubicBezTo>
                    <a:pt x="1517" y="23980"/>
                    <a:pt x="1505" y="24025"/>
                    <a:pt x="1495" y="24072"/>
                  </a:cubicBezTo>
                  <a:cubicBezTo>
                    <a:pt x="2286" y="24182"/>
                    <a:pt x="1805" y="25106"/>
                    <a:pt x="2351" y="25410"/>
                  </a:cubicBezTo>
                  <a:cubicBezTo>
                    <a:pt x="2547" y="25519"/>
                    <a:pt x="2682" y="25777"/>
                    <a:pt x="2704" y="26086"/>
                  </a:cubicBezTo>
                  <a:cubicBezTo>
                    <a:pt x="2726" y="26396"/>
                    <a:pt x="2900" y="26693"/>
                    <a:pt x="3133" y="26961"/>
                  </a:cubicBezTo>
                  <a:cubicBezTo>
                    <a:pt x="3417" y="27284"/>
                    <a:pt x="3966" y="27452"/>
                    <a:pt x="3818" y="28099"/>
                  </a:cubicBezTo>
                  <a:cubicBezTo>
                    <a:pt x="3781" y="28262"/>
                    <a:pt x="4223" y="28393"/>
                    <a:pt x="4628" y="28393"/>
                  </a:cubicBezTo>
                  <a:cubicBezTo>
                    <a:pt x="4859" y="28393"/>
                    <a:pt x="5077" y="28350"/>
                    <a:pt x="5188" y="28247"/>
                  </a:cubicBezTo>
                  <a:cubicBezTo>
                    <a:pt x="5515" y="27945"/>
                    <a:pt x="5856" y="27625"/>
                    <a:pt x="6186" y="27359"/>
                  </a:cubicBezTo>
                  <a:cubicBezTo>
                    <a:pt x="7318" y="26438"/>
                    <a:pt x="8261" y="25326"/>
                    <a:pt x="9049" y="24156"/>
                  </a:cubicBezTo>
                  <a:cubicBezTo>
                    <a:pt x="9554" y="23409"/>
                    <a:pt x="10185" y="22650"/>
                    <a:pt x="10418" y="21715"/>
                  </a:cubicBezTo>
                  <a:cubicBezTo>
                    <a:pt x="10436" y="21639"/>
                    <a:pt x="10459" y="21563"/>
                    <a:pt x="10490" y="21490"/>
                  </a:cubicBezTo>
                  <a:cubicBezTo>
                    <a:pt x="11053" y="20239"/>
                    <a:pt x="10956" y="19872"/>
                    <a:pt x="9816" y="19872"/>
                  </a:cubicBezTo>
                  <a:cubicBezTo>
                    <a:pt x="9665" y="19872"/>
                    <a:pt x="9496" y="19879"/>
                    <a:pt x="9308" y="19890"/>
                  </a:cubicBezTo>
                  <a:cubicBezTo>
                    <a:pt x="9256" y="19894"/>
                    <a:pt x="9204" y="19895"/>
                    <a:pt x="9152" y="19895"/>
                  </a:cubicBezTo>
                  <a:cubicBezTo>
                    <a:pt x="9018" y="19895"/>
                    <a:pt x="8882" y="19887"/>
                    <a:pt x="8748" y="19887"/>
                  </a:cubicBezTo>
                  <a:cubicBezTo>
                    <a:pt x="8475" y="19887"/>
                    <a:pt x="8207" y="19920"/>
                    <a:pt x="7965" y="20121"/>
                  </a:cubicBezTo>
                  <a:cubicBezTo>
                    <a:pt x="7918" y="20160"/>
                    <a:pt x="7874" y="20177"/>
                    <a:pt x="7834" y="20177"/>
                  </a:cubicBezTo>
                  <a:cubicBezTo>
                    <a:pt x="7755" y="20177"/>
                    <a:pt x="7690" y="20112"/>
                    <a:pt x="7648" y="20023"/>
                  </a:cubicBezTo>
                  <a:cubicBezTo>
                    <a:pt x="7503" y="19721"/>
                    <a:pt x="7337" y="19416"/>
                    <a:pt x="7466" y="19066"/>
                  </a:cubicBezTo>
                  <a:cubicBezTo>
                    <a:pt x="8060" y="17471"/>
                    <a:pt x="8689" y="15885"/>
                    <a:pt x="9477" y="14379"/>
                  </a:cubicBezTo>
                  <a:cubicBezTo>
                    <a:pt x="9860" y="13648"/>
                    <a:pt x="10327" y="12929"/>
                    <a:pt x="10700" y="12207"/>
                  </a:cubicBezTo>
                  <a:cubicBezTo>
                    <a:pt x="11423" y="10813"/>
                    <a:pt x="12416" y="9650"/>
                    <a:pt x="13335" y="8415"/>
                  </a:cubicBezTo>
                  <a:cubicBezTo>
                    <a:pt x="14080" y="7416"/>
                    <a:pt x="14928" y="6509"/>
                    <a:pt x="15774" y="5597"/>
                  </a:cubicBezTo>
                  <a:cubicBezTo>
                    <a:pt x="16154" y="5187"/>
                    <a:pt x="16384" y="4673"/>
                    <a:pt x="16913" y="4353"/>
                  </a:cubicBezTo>
                  <a:cubicBezTo>
                    <a:pt x="17198" y="4179"/>
                    <a:pt x="17377" y="3659"/>
                    <a:pt x="17165" y="3202"/>
                  </a:cubicBezTo>
                  <a:cubicBezTo>
                    <a:pt x="16524" y="1809"/>
                    <a:pt x="15474" y="820"/>
                    <a:pt x="14132" y="129"/>
                  </a:cubicBezTo>
                  <a:cubicBezTo>
                    <a:pt x="13959" y="40"/>
                    <a:pt x="13768" y="0"/>
                    <a:pt x="13572"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0;p33">
              <a:extLst>
                <a:ext uri="{FF2B5EF4-FFF2-40B4-BE49-F238E27FC236}">
                  <a16:creationId xmlns:a16="http://schemas.microsoft.com/office/drawing/2014/main" id="{3FFDA66D-77AE-2E4D-7222-395B7BEFD673}"/>
                </a:ext>
              </a:extLst>
            </p:cNvPr>
            <p:cNvSpPr/>
            <p:nvPr/>
          </p:nvSpPr>
          <p:spPr>
            <a:xfrm>
              <a:off x="3497766" y="2048168"/>
              <a:ext cx="246101" cy="388799"/>
            </a:xfrm>
            <a:custGeom>
              <a:avLst/>
              <a:gdLst/>
              <a:ahLst/>
              <a:cxnLst/>
              <a:rect l="l" t="t" r="r" b="b"/>
              <a:pathLst>
                <a:path w="19559" h="30900" extrusionOk="0">
                  <a:moveTo>
                    <a:pt x="14624" y="1139"/>
                  </a:moveTo>
                  <a:cubicBezTo>
                    <a:pt x="14820" y="1139"/>
                    <a:pt x="15011" y="1179"/>
                    <a:pt x="15184" y="1268"/>
                  </a:cubicBezTo>
                  <a:cubicBezTo>
                    <a:pt x="16526" y="1959"/>
                    <a:pt x="17576" y="2948"/>
                    <a:pt x="18217" y="4341"/>
                  </a:cubicBezTo>
                  <a:cubicBezTo>
                    <a:pt x="18429" y="4798"/>
                    <a:pt x="18250" y="5318"/>
                    <a:pt x="17965" y="5492"/>
                  </a:cubicBezTo>
                  <a:cubicBezTo>
                    <a:pt x="17436" y="5812"/>
                    <a:pt x="17206" y="6326"/>
                    <a:pt x="16826" y="6736"/>
                  </a:cubicBezTo>
                  <a:cubicBezTo>
                    <a:pt x="15980" y="7648"/>
                    <a:pt x="15132" y="8555"/>
                    <a:pt x="14387" y="9554"/>
                  </a:cubicBezTo>
                  <a:cubicBezTo>
                    <a:pt x="13468" y="10789"/>
                    <a:pt x="12475" y="11952"/>
                    <a:pt x="11752" y="13346"/>
                  </a:cubicBezTo>
                  <a:cubicBezTo>
                    <a:pt x="11379" y="14068"/>
                    <a:pt x="10912" y="14787"/>
                    <a:pt x="10529" y="15518"/>
                  </a:cubicBezTo>
                  <a:cubicBezTo>
                    <a:pt x="9741" y="17024"/>
                    <a:pt x="9112" y="18610"/>
                    <a:pt x="8518" y="20205"/>
                  </a:cubicBezTo>
                  <a:cubicBezTo>
                    <a:pt x="8389" y="20555"/>
                    <a:pt x="8555" y="20860"/>
                    <a:pt x="8700" y="21162"/>
                  </a:cubicBezTo>
                  <a:cubicBezTo>
                    <a:pt x="8742" y="21251"/>
                    <a:pt x="8807" y="21316"/>
                    <a:pt x="8886" y="21316"/>
                  </a:cubicBezTo>
                  <a:cubicBezTo>
                    <a:pt x="8926" y="21316"/>
                    <a:pt x="8970" y="21299"/>
                    <a:pt x="9017" y="21260"/>
                  </a:cubicBezTo>
                  <a:cubicBezTo>
                    <a:pt x="9259" y="21059"/>
                    <a:pt x="9527" y="21026"/>
                    <a:pt x="9800" y="21026"/>
                  </a:cubicBezTo>
                  <a:cubicBezTo>
                    <a:pt x="9934" y="21026"/>
                    <a:pt x="10070" y="21034"/>
                    <a:pt x="10204" y="21034"/>
                  </a:cubicBezTo>
                  <a:cubicBezTo>
                    <a:pt x="10256" y="21034"/>
                    <a:pt x="10308" y="21033"/>
                    <a:pt x="10360" y="21029"/>
                  </a:cubicBezTo>
                  <a:cubicBezTo>
                    <a:pt x="10548" y="21018"/>
                    <a:pt x="10717" y="21011"/>
                    <a:pt x="10868" y="21011"/>
                  </a:cubicBezTo>
                  <a:cubicBezTo>
                    <a:pt x="12008" y="21011"/>
                    <a:pt x="12105" y="21378"/>
                    <a:pt x="11542" y="22629"/>
                  </a:cubicBezTo>
                  <a:cubicBezTo>
                    <a:pt x="11511" y="22702"/>
                    <a:pt x="11488" y="22778"/>
                    <a:pt x="11470" y="22854"/>
                  </a:cubicBezTo>
                  <a:cubicBezTo>
                    <a:pt x="11237" y="23789"/>
                    <a:pt x="10606" y="24548"/>
                    <a:pt x="10101" y="25295"/>
                  </a:cubicBezTo>
                  <a:cubicBezTo>
                    <a:pt x="9313" y="26465"/>
                    <a:pt x="8370" y="27577"/>
                    <a:pt x="7238" y="28498"/>
                  </a:cubicBezTo>
                  <a:cubicBezTo>
                    <a:pt x="6908" y="28764"/>
                    <a:pt x="6567" y="29084"/>
                    <a:pt x="6240" y="29386"/>
                  </a:cubicBezTo>
                  <a:cubicBezTo>
                    <a:pt x="6129" y="29489"/>
                    <a:pt x="5911" y="29532"/>
                    <a:pt x="5680" y="29532"/>
                  </a:cubicBezTo>
                  <a:cubicBezTo>
                    <a:pt x="5275" y="29532"/>
                    <a:pt x="4833" y="29401"/>
                    <a:pt x="4870" y="29238"/>
                  </a:cubicBezTo>
                  <a:cubicBezTo>
                    <a:pt x="5018" y="28591"/>
                    <a:pt x="4469" y="28423"/>
                    <a:pt x="4185" y="28100"/>
                  </a:cubicBezTo>
                  <a:cubicBezTo>
                    <a:pt x="3952" y="27832"/>
                    <a:pt x="3778" y="27535"/>
                    <a:pt x="3756" y="27225"/>
                  </a:cubicBezTo>
                  <a:cubicBezTo>
                    <a:pt x="3734" y="26916"/>
                    <a:pt x="3599" y="26658"/>
                    <a:pt x="3403" y="26549"/>
                  </a:cubicBezTo>
                  <a:cubicBezTo>
                    <a:pt x="2857" y="26245"/>
                    <a:pt x="3338" y="25321"/>
                    <a:pt x="2547" y="25211"/>
                  </a:cubicBezTo>
                  <a:cubicBezTo>
                    <a:pt x="2557" y="25164"/>
                    <a:pt x="2569" y="25119"/>
                    <a:pt x="2585" y="25074"/>
                  </a:cubicBezTo>
                  <a:cubicBezTo>
                    <a:pt x="2854" y="24449"/>
                    <a:pt x="2392" y="23927"/>
                    <a:pt x="2216" y="23427"/>
                  </a:cubicBezTo>
                  <a:cubicBezTo>
                    <a:pt x="2054" y="22966"/>
                    <a:pt x="2152" y="22263"/>
                    <a:pt x="1502" y="22009"/>
                  </a:cubicBezTo>
                  <a:cubicBezTo>
                    <a:pt x="1476" y="21998"/>
                    <a:pt x="1328" y="21818"/>
                    <a:pt x="1504" y="21756"/>
                  </a:cubicBezTo>
                  <a:cubicBezTo>
                    <a:pt x="1798" y="21653"/>
                    <a:pt x="1734" y="21471"/>
                    <a:pt x="1572" y="21350"/>
                  </a:cubicBezTo>
                  <a:cubicBezTo>
                    <a:pt x="1287" y="21135"/>
                    <a:pt x="1205" y="20913"/>
                    <a:pt x="1410" y="20622"/>
                  </a:cubicBezTo>
                  <a:cubicBezTo>
                    <a:pt x="1437" y="20374"/>
                    <a:pt x="1052" y="20048"/>
                    <a:pt x="1603" y="19934"/>
                  </a:cubicBezTo>
                  <a:cubicBezTo>
                    <a:pt x="1774" y="19899"/>
                    <a:pt x="1940" y="19883"/>
                    <a:pt x="2103" y="19883"/>
                  </a:cubicBezTo>
                  <a:cubicBezTo>
                    <a:pt x="2921" y="19883"/>
                    <a:pt x="3638" y="20290"/>
                    <a:pt x="4311" y="20664"/>
                  </a:cubicBezTo>
                  <a:cubicBezTo>
                    <a:pt x="4470" y="20752"/>
                    <a:pt x="4573" y="20791"/>
                    <a:pt x="4643" y="20791"/>
                  </a:cubicBezTo>
                  <a:cubicBezTo>
                    <a:pt x="4764" y="20791"/>
                    <a:pt x="4784" y="20673"/>
                    <a:pt x="4812" y="20497"/>
                  </a:cubicBezTo>
                  <a:cubicBezTo>
                    <a:pt x="4980" y="19482"/>
                    <a:pt x="5287" y="18487"/>
                    <a:pt x="5432" y="17476"/>
                  </a:cubicBezTo>
                  <a:cubicBezTo>
                    <a:pt x="5736" y="15330"/>
                    <a:pt x="6701" y="13408"/>
                    <a:pt x="7376" y="11389"/>
                  </a:cubicBezTo>
                  <a:cubicBezTo>
                    <a:pt x="7479" y="11083"/>
                    <a:pt x="7497" y="10653"/>
                    <a:pt x="7796" y="10414"/>
                  </a:cubicBezTo>
                  <a:cubicBezTo>
                    <a:pt x="8593" y="9778"/>
                    <a:pt x="8739" y="8738"/>
                    <a:pt x="9171" y="7919"/>
                  </a:cubicBezTo>
                  <a:cubicBezTo>
                    <a:pt x="9702" y="6914"/>
                    <a:pt x="10396" y="6013"/>
                    <a:pt x="10906" y="5000"/>
                  </a:cubicBezTo>
                  <a:cubicBezTo>
                    <a:pt x="11509" y="3806"/>
                    <a:pt x="12429" y="2815"/>
                    <a:pt x="13280" y="1785"/>
                  </a:cubicBezTo>
                  <a:cubicBezTo>
                    <a:pt x="13598" y="1401"/>
                    <a:pt x="14126" y="1139"/>
                    <a:pt x="14624" y="1139"/>
                  </a:cubicBezTo>
                  <a:close/>
                  <a:moveTo>
                    <a:pt x="14269" y="0"/>
                  </a:moveTo>
                  <a:cubicBezTo>
                    <a:pt x="13583" y="0"/>
                    <a:pt x="13165" y="545"/>
                    <a:pt x="12757" y="978"/>
                  </a:cubicBezTo>
                  <a:cubicBezTo>
                    <a:pt x="10164" y="3729"/>
                    <a:pt x="8519" y="7100"/>
                    <a:pt x="6917" y="10464"/>
                  </a:cubicBezTo>
                  <a:cubicBezTo>
                    <a:pt x="6065" y="12253"/>
                    <a:pt x="5257" y="14096"/>
                    <a:pt x="4887" y="16075"/>
                  </a:cubicBezTo>
                  <a:cubicBezTo>
                    <a:pt x="4725" y="16946"/>
                    <a:pt x="4341" y="17759"/>
                    <a:pt x="4355" y="18679"/>
                  </a:cubicBezTo>
                  <a:cubicBezTo>
                    <a:pt x="4360" y="19079"/>
                    <a:pt x="4161" y="19295"/>
                    <a:pt x="3877" y="19295"/>
                  </a:cubicBezTo>
                  <a:cubicBezTo>
                    <a:pt x="3747" y="19295"/>
                    <a:pt x="3600" y="19250"/>
                    <a:pt x="3447" y="19156"/>
                  </a:cubicBezTo>
                  <a:cubicBezTo>
                    <a:pt x="3000" y="18885"/>
                    <a:pt x="2549" y="18777"/>
                    <a:pt x="2102" y="18777"/>
                  </a:cubicBezTo>
                  <a:cubicBezTo>
                    <a:pt x="1532" y="18777"/>
                    <a:pt x="969" y="18952"/>
                    <a:pt x="429" y="19184"/>
                  </a:cubicBezTo>
                  <a:cubicBezTo>
                    <a:pt x="1" y="19370"/>
                    <a:pt x="6" y="19995"/>
                    <a:pt x="82" y="20480"/>
                  </a:cubicBezTo>
                  <a:cubicBezTo>
                    <a:pt x="198" y="21211"/>
                    <a:pt x="430" y="21908"/>
                    <a:pt x="698" y="22601"/>
                  </a:cubicBezTo>
                  <a:cubicBezTo>
                    <a:pt x="1189" y="23870"/>
                    <a:pt x="1563" y="25194"/>
                    <a:pt x="2149" y="26416"/>
                  </a:cubicBezTo>
                  <a:cubicBezTo>
                    <a:pt x="2428" y="26997"/>
                    <a:pt x="2591" y="27638"/>
                    <a:pt x="2964" y="28174"/>
                  </a:cubicBezTo>
                  <a:cubicBezTo>
                    <a:pt x="3565" y="29038"/>
                    <a:pt x="4128" y="29929"/>
                    <a:pt x="4862" y="30690"/>
                  </a:cubicBezTo>
                  <a:cubicBezTo>
                    <a:pt x="5001" y="30833"/>
                    <a:pt x="5239" y="30900"/>
                    <a:pt x="5498" y="30900"/>
                  </a:cubicBezTo>
                  <a:cubicBezTo>
                    <a:pt x="5902" y="30900"/>
                    <a:pt x="6355" y="30736"/>
                    <a:pt x="6556" y="30447"/>
                  </a:cubicBezTo>
                  <a:cubicBezTo>
                    <a:pt x="6968" y="29857"/>
                    <a:pt x="7555" y="29487"/>
                    <a:pt x="8126" y="29089"/>
                  </a:cubicBezTo>
                  <a:cubicBezTo>
                    <a:pt x="8745" y="28657"/>
                    <a:pt x="9093" y="27972"/>
                    <a:pt x="9633" y="27449"/>
                  </a:cubicBezTo>
                  <a:cubicBezTo>
                    <a:pt x="10946" y="26182"/>
                    <a:pt x="11750" y="24533"/>
                    <a:pt x="12653" y="22972"/>
                  </a:cubicBezTo>
                  <a:cubicBezTo>
                    <a:pt x="12989" y="22391"/>
                    <a:pt x="13625" y="21093"/>
                    <a:pt x="13007" y="20511"/>
                  </a:cubicBezTo>
                  <a:cubicBezTo>
                    <a:pt x="12723" y="20243"/>
                    <a:pt x="12184" y="20055"/>
                    <a:pt x="11746" y="20055"/>
                  </a:cubicBezTo>
                  <a:cubicBezTo>
                    <a:pt x="11640" y="20055"/>
                    <a:pt x="11539" y="20066"/>
                    <a:pt x="11450" y="20090"/>
                  </a:cubicBezTo>
                  <a:cubicBezTo>
                    <a:pt x="11432" y="20094"/>
                    <a:pt x="11414" y="20096"/>
                    <a:pt x="11395" y="20096"/>
                  </a:cubicBezTo>
                  <a:cubicBezTo>
                    <a:pt x="11315" y="20096"/>
                    <a:pt x="11225" y="20061"/>
                    <a:pt x="11139" y="20060"/>
                  </a:cubicBezTo>
                  <a:cubicBezTo>
                    <a:pt x="10938" y="20040"/>
                    <a:pt x="10736" y="19999"/>
                    <a:pt x="10535" y="19999"/>
                  </a:cubicBezTo>
                  <a:cubicBezTo>
                    <a:pt x="10524" y="19999"/>
                    <a:pt x="10513" y="19999"/>
                    <a:pt x="10503" y="20000"/>
                  </a:cubicBezTo>
                  <a:cubicBezTo>
                    <a:pt x="10281" y="20004"/>
                    <a:pt x="10018" y="20142"/>
                    <a:pt x="9809" y="20142"/>
                  </a:cubicBezTo>
                  <a:cubicBezTo>
                    <a:pt x="9708" y="20142"/>
                    <a:pt x="9621" y="20110"/>
                    <a:pt x="9555" y="20017"/>
                  </a:cubicBezTo>
                  <a:cubicBezTo>
                    <a:pt x="9447" y="19861"/>
                    <a:pt x="9716" y="19405"/>
                    <a:pt x="9867" y="19113"/>
                  </a:cubicBezTo>
                  <a:cubicBezTo>
                    <a:pt x="10397" y="18080"/>
                    <a:pt x="10861" y="17014"/>
                    <a:pt x="11402" y="15983"/>
                  </a:cubicBezTo>
                  <a:cubicBezTo>
                    <a:pt x="11850" y="15129"/>
                    <a:pt x="12270" y="14267"/>
                    <a:pt x="12802" y="13455"/>
                  </a:cubicBezTo>
                  <a:cubicBezTo>
                    <a:pt x="13642" y="12175"/>
                    <a:pt x="14370" y="10840"/>
                    <a:pt x="15498" y="9742"/>
                  </a:cubicBezTo>
                  <a:cubicBezTo>
                    <a:pt x="16447" y="8818"/>
                    <a:pt x="17215" y="7701"/>
                    <a:pt x="18088" y="6690"/>
                  </a:cubicBezTo>
                  <a:cubicBezTo>
                    <a:pt x="18323" y="6418"/>
                    <a:pt x="18623" y="6207"/>
                    <a:pt x="18864" y="5963"/>
                  </a:cubicBezTo>
                  <a:cubicBezTo>
                    <a:pt x="19558" y="5263"/>
                    <a:pt x="19331" y="4604"/>
                    <a:pt x="19079" y="3865"/>
                  </a:cubicBezTo>
                  <a:cubicBezTo>
                    <a:pt x="18661" y="2636"/>
                    <a:pt x="17858" y="1814"/>
                    <a:pt x="16690" y="1233"/>
                  </a:cubicBezTo>
                  <a:cubicBezTo>
                    <a:pt x="16108" y="942"/>
                    <a:pt x="15636" y="475"/>
                    <a:pt x="14997" y="180"/>
                  </a:cubicBezTo>
                  <a:cubicBezTo>
                    <a:pt x="14723" y="53"/>
                    <a:pt x="14483" y="0"/>
                    <a:pt x="14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Rounded Rectangle 20">
            <a:extLst>
              <a:ext uri="{FF2B5EF4-FFF2-40B4-BE49-F238E27FC236}">
                <a16:creationId xmlns:a16="http://schemas.microsoft.com/office/drawing/2014/main" id="{175B579A-C736-3163-E7AA-A6867947ECE8}"/>
              </a:ext>
            </a:extLst>
          </p:cNvPr>
          <p:cNvSpPr/>
          <p:nvPr/>
        </p:nvSpPr>
        <p:spPr>
          <a:xfrm>
            <a:off x="1597787" y="3475296"/>
            <a:ext cx="537063" cy="470225"/>
          </a:xfrm>
          <a:prstGeom prst="roundRect">
            <a:avLst>
              <a:gd name="adj" fmla="val 5000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S" sz="700" dirty="0">
                <a:solidFill>
                  <a:schemeClr val="tx1"/>
                </a:solidFill>
                <a:latin typeface="Lato" charset="0"/>
                <a:ea typeface="Lato" charset="0"/>
                <a:cs typeface="Lato" charset="0"/>
              </a:rPr>
              <a:t>TARS</a:t>
            </a:r>
            <a:endParaRPr lang="en-US" sz="700" dirty="0">
              <a:solidFill>
                <a:schemeClr val="tx1"/>
              </a:solidFill>
              <a:latin typeface="Lato" charset="0"/>
              <a:ea typeface="Lato" charset="0"/>
              <a:cs typeface="Lato" charset="0"/>
            </a:endParaRPr>
          </a:p>
        </p:txBody>
      </p:sp>
      <p:sp>
        <p:nvSpPr>
          <p:cNvPr id="119" name="Rounded Rectangle 20">
            <a:extLst>
              <a:ext uri="{FF2B5EF4-FFF2-40B4-BE49-F238E27FC236}">
                <a16:creationId xmlns:a16="http://schemas.microsoft.com/office/drawing/2014/main" id="{CD58C0A8-6748-C5DB-FA72-95EA403B6A3D}"/>
              </a:ext>
            </a:extLst>
          </p:cNvPr>
          <p:cNvSpPr/>
          <p:nvPr/>
        </p:nvSpPr>
        <p:spPr>
          <a:xfrm>
            <a:off x="74107" y="4216196"/>
            <a:ext cx="1048181" cy="326520"/>
          </a:xfrm>
          <a:prstGeom prst="roundRect">
            <a:avLst>
              <a:gd name="adj" fmla="val 50000"/>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Lato" charset="0"/>
                <a:ea typeface="Lato" charset="0"/>
                <a:cs typeface="Lato" charset="0"/>
              </a:rPr>
              <a:t>Few Shot Learning </a:t>
            </a:r>
          </a:p>
        </p:txBody>
      </p:sp>
      <p:sp>
        <p:nvSpPr>
          <p:cNvPr id="120" name="Rounded Rectangle 20">
            <a:extLst>
              <a:ext uri="{FF2B5EF4-FFF2-40B4-BE49-F238E27FC236}">
                <a16:creationId xmlns:a16="http://schemas.microsoft.com/office/drawing/2014/main" id="{07248046-37B8-69A5-F0D7-E0ED7F34020B}"/>
              </a:ext>
            </a:extLst>
          </p:cNvPr>
          <p:cNvSpPr/>
          <p:nvPr/>
        </p:nvSpPr>
        <p:spPr>
          <a:xfrm>
            <a:off x="1342226" y="4216196"/>
            <a:ext cx="1048181" cy="326520"/>
          </a:xfrm>
          <a:prstGeom prst="roundRect">
            <a:avLst>
              <a:gd name="adj" fmla="val 50000"/>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Lato" charset="0"/>
                <a:ea typeface="Lato" charset="0"/>
                <a:cs typeface="Lato" charset="0"/>
              </a:rPr>
              <a:t>Multi Tasking Learning </a:t>
            </a:r>
          </a:p>
        </p:txBody>
      </p:sp>
      <p:sp>
        <p:nvSpPr>
          <p:cNvPr id="121" name="Rounded Rectangle 20">
            <a:extLst>
              <a:ext uri="{FF2B5EF4-FFF2-40B4-BE49-F238E27FC236}">
                <a16:creationId xmlns:a16="http://schemas.microsoft.com/office/drawing/2014/main" id="{AC59DEC9-7330-6A27-7DA8-678C7B487B4E}"/>
              </a:ext>
            </a:extLst>
          </p:cNvPr>
          <p:cNvSpPr/>
          <p:nvPr/>
        </p:nvSpPr>
        <p:spPr>
          <a:xfrm>
            <a:off x="2508316" y="4216196"/>
            <a:ext cx="1048181" cy="326520"/>
          </a:xfrm>
          <a:prstGeom prst="roundRect">
            <a:avLst>
              <a:gd name="adj" fmla="val 50000"/>
            </a:avLst>
          </a:prstGeom>
          <a:noFill/>
          <a:ln w="285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Lato" charset="0"/>
                <a:ea typeface="Lato" charset="0"/>
                <a:cs typeface="Lato" charset="0"/>
              </a:rPr>
              <a:t>Generic Symantec Representation</a:t>
            </a:r>
          </a:p>
        </p:txBody>
      </p:sp>
      <p:cxnSp>
        <p:nvCxnSpPr>
          <p:cNvPr id="126" name="Conector angular 8">
            <a:extLst>
              <a:ext uri="{FF2B5EF4-FFF2-40B4-BE49-F238E27FC236}">
                <a16:creationId xmlns:a16="http://schemas.microsoft.com/office/drawing/2014/main" id="{1F93DA33-7843-9CDC-B47C-B5730BB29004}"/>
              </a:ext>
            </a:extLst>
          </p:cNvPr>
          <p:cNvCxnSpPr>
            <a:cxnSpLocks/>
            <a:stCxn id="118" idx="2"/>
            <a:endCxn id="120" idx="0"/>
          </p:cNvCxnSpPr>
          <p:nvPr/>
        </p:nvCxnSpPr>
        <p:spPr>
          <a:xfrm rot="5400000">
            <a:off x="1730980" y="4080858"/>
            <a:ext cx="270676" cy="1"/>
          </a:xfrm>
          <a:prstGeom prst="bentConnector3">
            <a:avLst>
              <a:gd name="adj1" fmla="val 50000"/>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Conector angular 12">
            <a:extLst>
              <a:ext uri="{FF2B5EF4-FFF2-40B4-BE49-F238E27FC236}">
                <a16:creationId xmlns:a16="http://schemas.microsoft.com/office/drawing/2014/main" id="{259BD1C9-6571-F603-4F2C-A34E79F2906B}"/>
              </a:ext>
            </a:extLst>
          </p:cNvPr>
          <p:cNvCxnSpPr>
            <a:cxnSpLocks/>
            <a:endCxn id="119" idx="0"/>
          </p:cNvCxnSpPr>
          <p:nvPr/>
        </p:nvCxnSpPr>
        <p:spPr>
          <a:xfrm rot="10800000" flipV="1">
            <a:off x="598197" y="4088633"/>
            <a:ext cx="1266190" cy="127563"/>
          </a:xfrm>
          <a:prstGeom prst="bentConnector2">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Conector angular 15">
            <a:extLst>
              <a:ext uri="{FF2B5EF4-FFF2-40B4-BE49-F238E27FC236}">
                <a16:creationId xmlns:a16="http://schemas.microsoft.com/office/drawing/2014/main" id="{FA8B6A61-C840-546E-27BF-94BDB827D151}"/>
              </a:ext>
            </a:extLst>
          </p:cNvPr>
          <p:cNvCxnSpPr>
            <a:cxnSpLocks/>
            <a:endCxn id="121" idx="0"/>
          </p:cNvCxnSpPr>
          <p:nvPr/>
        </p:nvCxnSpPr>
        <p:spPr>
          <a:xfrm>
            <a:off x="1866317" y="4088633"/>
            <a:ext cx="1166088" cy="127563"/>
          </a:xfrm>
          <a:prstGeom prst="bentConnector2">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Rectángulo redondeado 24">
            <a:extLst>
              <a:ext uri="{FF2B5EF4-FFF2-40B4-BE49-F238E27FC236}">
                <a16:creationId xmlns:a16="http://schemas.microsoft.com/office/drawing/2014/main" id="{CFE29206-DE33-97E4-A745-64E13537739C}"/>
              </a:ext>
            </a:extLst>
          </p:cNvPr>
          <p:cNvSpPr/>
          <p:nvPr/>
        </p:nvSpPr>
        <p:spPr>
          <a:xfrm flipV="1">
            <a:off x="1393598" y="335579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solidFill>
                <a:schemeClr val="tx1"/>
              </a:solidFill>
            </a:endParaRPr>
          </a:p>
        </p:txBody>
      </p:sp>
      <p:sp>
        <p:nvSpPr>
          <p:cNvPr id="135" name="TextBox 134">
            <a:extLst>
              <a:ext uri="{FF2B5EF4-FFF2-40B4-BE49-F238E27FC236}">
                <a16:creationId xmlns:a16="http://schemas.microsoft.com/office/drawing/2014/main" id="{510E9A9C-4387-CCB7-3B05-595958D6B052}"/>
              </a:ext>
            </a:extLst>
          </p:cNvPr>
          <p:cNvSpPr txBox="1"/>
          <p:nvPr/>
        </p:nvSpPr>
        <p:spPr>
          <a:xfrm>
            <a:off x="-622638" y="3109040"/>
            <a:ext cx="4938712" cy="200055"/>
          </a:xfrm>
          <a:prstGeom prst="rect">
            <a:avLst/>
          </a:prstGeom>
          <a:noFill/>
        </p:spPr>
        <p:txBody>
          <a:bodyPr wrap="square">
            <a:spAutoFit/>
          </a:bodyPr>
          <a:lstStyle/>
          <a:p>
            <a:pPr algn="ctr"/>
            <a:r>
              <a:rPr lang="en-US" sz="700" b="1" dirty="0"/>
              <a:t>Task-Aware Representation of Sentences for Generic Text Classification</a:t>
            </a:r>
          </a:p>
        </p:txBody>
      </p:sp>
      <p:grpSp>
        <p:nvGrpSpPr>
          <p:cNvPr id="18" name="Group 17">
            <a:extLst>
              <a:ext uri="{FF2B5EF4-FFF2-40B4-BE49-F238E27FC236}">
                <a16:creationId xmlns:a16="http://schemas.microsoft.com/office/drawing/2014/main" id="{525B5FFD-C55F-7B6E-59DF-0A321CD6530B}"/>
              </a:ext>
            </a:extLst>
          </p:cNvPr>
          <p:cNvGrpSpPr/>
          <p:nvPr/>
        </p:nvGrpSpPr>
        <p:grpSpPr>
          <a:xfrm>
            <a:off x="3735259" y="3860347"/>
            <a:ext cx="1357380" cy="1162263"/>
            <a:chOff x="3741391" y="1322695"/>
            <a:chExt cx="1357380" cy="1162263"/>
          </a:xfrm>
        </p:grpSpPr>
        <p:grpSp>
          <p:nvGrpSpPr>
            <p:cNvPr id="139" name="Google Shape;869;p31">
              <a:extLst>
                <a:ext uri="{FF2B5EF4-FFF2-40B4-BE49-F238E27FC236}">
                  <a16:creationId xmlns:a16="http://schemas.microsoft.com/office/drawing/2014/main" id="{6E6925A0-100D-749B-8469-45C7C6B0F367}"/>
                </a:ext>
              </a:extLst>
            </p:cNvPr>
            <p:cNvGrpSpPr/>
            <p:nvPr/>
          </p:nvGrpSpPr>
          <p:grpSpPr>
            <a:xfrm>
              <a:off x="3741391" y="1322695"/>
              <a:ext cx="1357380" cy="1162263"/>
              <a:chOff x="3621450" y="2025923"/>
              <a:chExt cx="1901098" cy="2324526"/>
            </a:xfrm>
          </p:grpSpPr>
          <p:sp>
            <p:nvSpPr>
              <p:cNvPr id="140" name="Google Shape;870;p31">
                <a:extLst>
                  <a:ext uri="{FF2B5EF4-FFF2-40B4-BE49-F238E27FC236}">
                    <a16:creationId xmlns:a16="http://schemas.microsoft.com/office/drawing/2014/main" id="{7B504A97-8B06-2A17-BABA-C3D067F4F72F}"/>
                  </a:ext>
                </a:extLst>
              </p:cNvPr>
              <p:cNvSpPr/>
              <p:nvPr/>
            </p:nvSpPr>
            <p:spPr>
              <a:xfrm>
                <a:off x="3621450" y="2025923"/>
                <a:ext cx="1901098" cy="2324526"/>
              </a:xfrm>
              <a:custGeom>
                <a:avLst/>
                <a:gdLst/>
                <a:ahLst/>
                <a:cxnLst/>
                <a:rect l="l" t="t" r="r" b="b"/>
                <a:pathLst>
                  <a:path w="56030" h="81334" extrusionOk="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71;p31">
                <a:extLst>
                  <a:ext uri="{FF2B5EF4-FFF2-40B4-BE49-F238E27FC236}">
                    <a16:creationId xmlns:a16="http://schemas.microsoft.com/office/drawing/2014/main" id="{886199AB-838D-8A60-271D-4AA1F7AC973D}"/>
                  </a:ext>
                </a:extLst>
              </p:cNvPr>
              <p:cNvSpPr/>
              <p:nvPr/>
            </p:nvSpPr>
            <p:spPr>
              <a:xfrm>
                <a:off x="3693451" y="2064079"/>
                <a:ext cx="1713838" cy="473513"/>
              </a:xfrm>
              <a:custGeom>
                <a:avLst/>
                <a:gdLst/>
                <a:ahLst/>
                <a:cxnLst/>
                <a:rect l="l" t="t" r="r" b="b"/>
                <a:pathLst>
                  <a:path w="50511" h="16568" extrusionOk="0">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D58A"/>
              </a:solidFill>
              <a:ln>
                <a:noFill/>
              </a:ln>
            </p:spPr>
            <p:txBody>
              <a:bodyPr spcFirstLastPara="1" wrap="square" lIns="91425" tIns="91425" rIns="91425" bIns="91425" anchor="ctr" anchorCtr="0">
                <a:noAutofit/>
              </a:bodyPr>
              <a:lstStyle/>
              <a:p>
                <a:r>
                  <a:rPr lang="en-AS" sz="700" dirty="0"/>
                  <a:t>Few Shot Learning</a:t>
                </a:r>
                <a:endParaRPr lang="en-US" sz="700" dirty="0"/>
              </a:p>
            </p:txBody>
          </p:sp>
        </p:grpSp>
        <p:sp>
          <p:nvSpPr>
            <p:cNvPr id="147" name="TextBox 146">
              <a:extLst>
                <a:ext uri="{FF2B5EF4-FFF2-40B4-BE49-F238E27FC236}">
                  <a16:creationId xmlns:a16="http://schemas.microsoft.com/office/drawing/2014/main" id="{9470B752-ED42-2FFC-1A3D-7ECCE17C10C0}"/>
                </a:ext>
              </a:extLst>
            </p:cNvPr>
            <p:cNvSpPr txBox="1"/>
            <p:nvPr/>
          </p:nvSpPr>
          <p:spPr>
            <a:xfrm>
              <a:off x="3786254" y="1626367"/>
              <a:ext cx="1312517" cy="830997"/>
            </a:xfrm>
            <a:prstGeom prst="rect">
              <a:avLst/>
            </a:prstGeom>
            <a:noFill/>
          </p:spPr>
          <p:txBody>
            <a:bodyPr wrap="square" rtlCol="0">
              <a:spAutoFit/>
            </a:bodyPr>
            <a:lstStyle/>
            <a:p>
              <a:r>
                <a:rPr lang="en-US" sz="600" dirty="0"/>
                <a:t>is the problem of making predictions based on a limited number of samples, so it's just an elaboration name that shows the number of samples per each class you have </a:t>
              </a:r>
              <a:r>
                <a:rPr lang="en-US" sz="600" dirty="0" err="1"/>
                <a:t>e.g</a:t>
              </a:r>
              <a:r>
                <a:rPr lang="en-US" sz="600" dirty="0"/>
                <a:t> (zero-shot, one-shot and n-shot learning)</a:t>
              </a:r>
              <a:r>
                <a:rPr lang="en-AS" sz="600" dirty="0"/>
                <a:t> </a:t>
              </a:r>
              <a:r>
                <a:rPr lang="en-US" sz="600" dirty="0"/>
                <a:t>.</a:t>
              </a:r>
              <a:r>
                <a:rPr lang="en-AS" sz="600" dirty="0"/>
                <a:t>(Wiki)</a:t>
              </a:r>
              <a:endParaRPr lang="en-US" sz="500" dirty="0"/>
            </a:p>
          </p:txBody>
        </p:sp>
      </p:grpSp>
      <p:grpSp>
        <p:nvGrpSpPr>
          <p:cNvPr id="17" name="Group 16">
            <a:extLst>
              <a:ext uri="{FF2B5EF4-FFF2-40B4-BE49-F238E27FC236}">
                <a16:creationId xmlns:a16="http://schemas.microsoft.com/office/drawing/2014/main" id="{18639169-3B7F-FEC7-9B80-F4BB99BE3A6B}"/>
              </a:ext>
            </a:extLst>
          </p:cNvPr>
          <p:cNvGrpSpPr/>
          <p:nvPr/>
        </p:nvGrpSpPr>
        <p:grpSpPr>
          <a:xfrm>
            <a:off x="3725666" y="619039"/>
            <a:ext cx="1398905" cy="1162263"/>
            <a:chOff x="3844791" y="2761036"/>
            <a:chExt cx="1398905" cy="1162263"/>
          </a:xfrm>
        </p:grpSpPr>
        <p:grpSp>
          <p:nvGrpSpPr>
            <p:cNvPr id="136" name="Google Shape;866;p31">
              <a:extLst>
                <a:ext uri="{FF2B5EF4-FFF2-40B4-BE49-F238E27FC236}">
                  <a16:creationId xmlns:a16="http://schemas.microsoft.com/office/drawing/2014/main" id="{0B7A8598-D732-D0B7-5A0D-7255555A8197}"/>
                </a:ext>
              </a:extLst>
            </p:cNvPr>
            <p:cNvGrpSpPr/>
            <p:nvPr/>
          </p:nvGrpSpPr>
          <p:grpSpPr>
            <a:xfrm>
              <a:off x="3844791" y="2761036"/>
              <a:ext cx="1327284" cy="1162263"/>
              <a:chOff x="1146625" y="2025923"/>
              <a:chExt cx="1901098" cy="2324526"/>
            </a:xfrm>
          </p:grpSpPr>
          <p:sp>
            <p:nvSpPr>
              <p:cNvPr id="137" name="Google Shape;867;p31">
                <a:extLst>
                  <a:ext uri="{FF2B5EF4-FFF2-40B4-BE49-F238E27FC236}">
                    <a16:creationId xmlns:a16="http://schemas.microsoft.com/office/drawing/2014/main" id="{5100DC4B-B3A9-D885-36CF-67F79F843054}"/>
                  </a:ext>
                </a:extLst>
              </p:cNvPr>
              <p:cNvSpPr/>
              <p:nvPr/>
            </p:nvSpPr>
            <p:spPr>
              <a:xfrm>
                <a:off x="1146625" y="2025923"/>
                <a:ext cx="1901098" cy="2324526"/>
              </a:xfrm>
              <a:custGeom>
                <a:avLst/>
                <a:gdLst/>
                <a:ahLst/>
                <a:cxnLst/>
                <a:rect l="l" t="t" r="r" b="b"/>
                <a:pathLst>
                  <a:path w="56030" h="81334" extrusionOk="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68;p31">
                <a:extLst>
                  <a:ext uri="{FF2B5EF4-FFF2-40B4-BE49-F238E27FC236}">
                    <a16:creationId xmlns:a16="http://schemas.microsoft.com/office/drawing/2014/main" id="{937B63A4-9289-61B2-7407-E689155D0006}"/>
                  </a:ext>
                </a:extLst>
              </p:cNvPr>
              <p:cNvSpPr/>
              <p:nvPr/>
            </p:nvSpPr>
            <p:spPr>
              <a:xfrm>
                <a:off x="1218626" y="2064079"/>
                <a:ext cx="1713839" cy="473514"/>
              </a:xfrm>
              <a:custGeom>
                <a:avLst/>
                <a:gdLst/>
                <a:ahLst/>
                <a:cxnLst/>
                <a:rect l="l" t="t" r="r" b="b"/>
                <a:pathLst>
                  <a:path w="50511" h="16568" extrusionOk="0">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S" sz="700" dirty="0"/>
                  <a:t>Transfer Learning</a:t>
                </a:r>
                <a:endParaRPr sz="700" dirty="0"/>
              </a:p>
            </p:txBody>
          </p:sp>
        </p:grpSp>
        <p:sp>
          <p:nvSpPr>
            <p:cNvPr id="148" name="TextBox 147">
              <a:extLst>
                <a:ext uri="{FF2B5EF4-FFF2-40B4-BE49-F238E27FC236}">
                  <a16:creationId xmlns:a16="http://schemas.microsoft.com/office/drawing/2014/main" id="{DD35E1D6-ADAB-5A8A-0ED0-1F56221EA3FD}"/>
                </a:ext>
              </a:extLst>
            </p:cNvPr>
            <p:cNvSpPr txBox="1"/>
            <p:nvPr/>
          </p:nvSpPr>
          <p:spPr>
            <a:xfrm>
              <a:off x="3844791" y="3057215"/>
              <a:ext cx="1398905" cy="830997"/>
            </a:xfrm>
            <a:prstGeom prst="rect">
              <a:avLst/>
            </a:prstGeom>
            <a:noFill/>
          </p:spPr>
          <p:txBody>
            <a:bodyPr wrap="square" rtlCol="0">
              <a:spAutoFit/>
            </a:bodyPr>
            <a:lstStyle/>
            <a:p>
              <a:r>
                <a:rPr lang="en-US" sz="600" dirty="0"/>
                <a:t>a subfield of machine learning in which multiple learning tasks are solved at the same time, while exploiting commonalities and differences across tasks. This can result in improved learning efficiency and prediction accuracy for the task-specific models</a:t>
              </a:r>
              <a:r>
                <a:rPr lang="en-AS" sz="600" dirty="0"/>
                <a:t> (Wiki)</a:t>
              </a:r>
              <a:endParaRPr lang="en-US" sz="500" dirty="0"/>
            </a:p>
          </p:txBody>
        </p:sp>
      </p:grpSp>
      <p:grpSp>
        <p:nvGrpSpPr>
          <p:cNvPr id="155" name="Google Shape;613;p25">
            <a:extLst>
              <a:ext uri="{FF2B5EF4-FFF2-40B4-BE49-F238E27FC236}">
                <a16:creationId xmlns:a16="http://schemas.microsoft.com/office/drawing/2014/main" id="{4BBBD99E-356A-48E6-80C3-10E3EA50DFAE}"/>
              </a:ext>
            </a:extLst>
          </p:cNvPr>
          <p:cNvGrpSpPr/>
          <p:nvPr/>
        </p:nvGrpSpPr>
        <p:grpSpPr>
          <a:xfrm rot="16200000">
            <a:off x="5381115" y="4308479"/>
            <a:ext cx="167058" cy="468473"/>
            <a:chOff x="3593968" y="3125480"/>
            <a:chExt cx="167058" cy="468473"/>
          </a:xfrm>
          <a:solidFill>
            <a:schemeClr val="accent6">
              <a:lumMod val="75000"/>
            </a:schemeClr>
          </a:solidFill>
        </p:grpSpPr>
        <p:sp>
          <p:nvSpPr>
            <p:cNvPr id="162" name="Google Shape;614;p25">
              <a:extLst>
                <a:ext uri="{FF2B5EF4-FFF2-40B4-BE49-F238E27FC236}">
                  <a16:creationId xmlns:a16="http://schemas.microsoft.com/office/drawing/2014/main" id="{1219FE9E-6546-5736-36C8-8B3DDAC2C262}"/>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15;p25">
              <a:extLst>
                <a:ext uri="{FF2B5EF4-FFF2-40B4-BE49-F238E27FC236}">
                  <a16:creationId xmlns:a16="http://schemas.microsoft.com/office/drawing/2014/main" id="{E1BDDC11-4FD6-C26B-083E-B0DC1087DE50}"/>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 name="Google Shape;613;p25">
            <a:extLst>
              <a:ext uri="{FF2B5EF4-FFF2-40B4-BE49-F238E27FC236}">
                <a16:creationId xmlns:a16="http://schemas.microsoft.com/office/drawing/2014/main" id="{F46A4E45-C44C-D023-9AB0-469A5B26F330}"/>
              </a:ext>
            </a:extLst>
          </p:cNvPr>
          <p:cNvGrpSpPr/>
          <p:nvPr/>
        </p:nvGrpSpPr>
        <p:grpSpPr>
          <a:xfrm rot="16200000">
            <a:off x="5411323" y="1028928"/>
            <a:ext cx="167058" cy="468473"/>
            <a:chOff x="3593968" y="3125480"/>
            <a:chExt cx="167058" cy="468473"/>
          </a:xfrm>
          <a:solidFill>
            <a:schemeClr val="accent6">
              <a:lumMod val="75000"/>
            </a:schemeClr>
          </a:solidFill>
        </p:grpSpPr>
        <p:sp>
          <p:nvSpPr>
            <p:cNvPr id="165" name="Google Shape;614;p25">
              <a:extLst>
                <a:ext uri="{FF2B5EF4-FFF2-40B4-BE49-F238E27FC236}">
                  <a16:creationId xmlns:a16="http://schemas.microsoft.com/office/drawing/2014/main" id="{335AF589-155B-408D-4524-1DCF49492AEF}"/>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15;p25">
              <a:extLst>
                <a:ext uri="{FF2B5EF4-FFF2-40B4-BE49-F238E27FC236}">
                  <a16:creationId xmlns:a16="http://schemas.microsoft.com/office/drawing/2014/main" id="{EB4AE958-53D3-3C4B-7D8A-7B09D4EB4DCB}"/>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7" name="Picture 166">
            <a:extLst>
              <a:ext uri="{FF2B5EF4-FFF2-40B4-BE49-F238E27FC236}">
                <a16:creationId xmlns:a16="http://schemas.microsoft.com/office/drawing/2014/main" id="{BC308682-48A6-D702-42BE-F2BA98C31F71}"/>
              </a:ext>
            </a:extLst>
          </p:cNvPr>
          <p:cNvPicPr>
            <a:picLocks noChangeAspect="1"/>
          </p:cNvPicPr>
          <p:nvPr/>
        </p:nvPicPr>
        <p:blipFill>
          <a:blip r:embed="rId3"/>
          <a:stretch>
            <a:fillRect/>
          </a:stretch>
        </p:blipFill>
        <p:spPr>
          <a:xfrm>
            <a:off x="5824983" y="328898"/>
            <a:ext cx="3247398" cy="1879661"/>
          </a:xfrm>
          <a:prstGeom prst="rect">
            <a:avLst/>
          </a:prstGeom>
        </p:spPr>
      </p:pic>
      <p:grpSp>
        <p:nvGrpSpPr>
          <p:cNvPr id="22" name="Group 21">
            <a:extLst>
              <a:ext uri="{FF2B5EF4-FFF2-40B4-BE49-F238E27FC236}">
                <a16:creationId xmlns:a16="http://schemas.microsoft.com/office/drawing/2014/main" id="{65573F36-4521-9F20-E895-E60A9A6F550A}"/>
              </a:ext>
            </a:extLst>
          </p:cNvPr>
          <p:cNvGrpSpPr/>
          <p:nvPr/>
        </p:nvGrpSpPr>
        <p:grpSpPr>
          <a:xfrm>
            <a:off x="3706548" y="2333505"/>
            <a:ext cx="5366748" cy="1690123"/>
            <a:chOff x="3701135" y="1486616"/>
            <a:chExt cx="5366748" cy="1690123"/>
          </a:xfrm>
        </p:grpSpPr>
        <p:grpSp>
          <p:nvGrpSpPr>
            <p:cNvPr id="19" name="Group 18">
              <a:extLst>
                <a:ext uri="{FF2B5EF4-FFF2-40B4-BE49-F238E27FC236}">
                  <a16:creationId xmlns:a16="http://schemas.microsoft.com/office/drawing/2014/main" id="{07925A0D-9A55-BB02-FFC7-AC20D2472FB4}"/>
                </a:ext>
              </a:extLst>
            </p:cNvPr>
            <p:cNvGrpSpPr/>
            <p:nvPr/>
          </p:nvGrpSpPr>
          <p:grpSpPr>
            <a:xfrm>
              <a:off x="3701135" y="1680521"/>
              <a:ext cx="1377670" cy="1098296"/>
              <a:chOff x="3721101" y="84092"/>
              <a:chExt cx="1377670" cy="1098296"/>
            </a:xfrm>
          </p:grpSpPr>
          <p:grpSp>
            <p:nvGrpSpPr>
              <p:cNvPr id="16" name="Group 15">
                <a:extLst>
                  <a:ext uri="{FF2B5EF4-FFF2-40B4-BE49-F238E27FC236}">
                    <a16:creationId xmlns:a16="http://schemas.microsoft.com/office/drawing/2014/main" id="{A44D6554-E8D0-0EEE-D558-363FB1CDEA15}"/>
                  </a:ext>
                </a:extLst>
              </p:cNvPr>
              <p:cNvGrpSpPr/>
              <p:nvPr/>
            </p:nvGrpSpPr>
            <p:grpSpPr>
              <a:xfrm>
                <a:off x="3721101" y="84092"/>
                <a:ext cx="1377670" cy="1098296"/>
                <a:chOff x="3755557" y="1856834"/>
                <a:chExt cx="1092320" cy="1187281"/>
              </a:xfrm>
            </p:grpSpPr>
            <p:grpSp>
              <p:nvGrpSpPr>
                <p:cNvPr id="142" name="Google Shape;872;p31">
                  <a:extLst>
                    <a:ext uri="{FF2B5EF4-FFF2-40B4-BE49-F238E27FC236}">
                      <a16:creationId xmlns:a16="http://schemas.microsoft.com/office/drawing/2014/main" id="{B24B4023-8CBD-15EE-FFEC-ACA7579490F5}"/>
                    </a:ext>
                  </a:extLst>
                </p:cNvPr>
                <p:cNvGrpSpPr/>
                <p:nvPr/>
              </p:nvGrpSpPr>
              <p:grpSpPr>
                <a:xfrm>
                  <a:off x="3755557" y="1856834"/>
                  <a:ext cx="1092320" cy="1187281"/>
                  <a:chOff x="6096275" y="2025923"/>
                  <a:chExt cx="1901098" cy="2324526"/>
                </a:xfrm>
              </p:grpSpPr>
              <p:sp>
                <p:nvSpPr>
                  <p:cNvPr id="143" name="Google Shape;873;p31">
                    <a:extLst>
                      <a:ext uri="{FF2B5EF4-FFF2-40B4-BE49-F238E27FC236}">
                        <a16:creationId xmlns:a16="http://schemas.microsoft.com/office/drawing/2014/main" id="{7560D63D-AAAC-0E7F-D8B1-B55F25991D0D}"/>
                      </a:ext>
                    </a:extLst>
                  </p:cNvPr>
                  <p:cNvSpPr/>
                  <p:nvPr/>
                </p:nvSpPr>
                <p:spPr>
                  <a:xfrm>
                    <a:off x="6096275" y="2025923"/>
                    <a:ext cx="1901098" cy="2324526"/>
                  </a:xfrm>
                  <a:custGeom>
                    <a:avLst/>
                    <a:gdLst/>
                    <a:ahLst/>
                    <a:cxnLst/>
                    <a:rect l="l" t="t" r="r" b="b"/>
                    <a:pathLst>
                      <a:path w="56030" h="81334" extrusionOk="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74;p31">
                    <a:extLst>
                      <a:ext uri="{FF2B5EF4-FFF2-40B4-BE49-F238E27FC236}">
                        <a16:creationId xmlns:a16="http://schemas.microsoft.com/office/drawing/2014/main" id="{7FAB079E-2097-4BC7-DA81-852576D5D741}"/>
                      </a:ext>
                    </a:extLst>
                  </p:cNvPr>
                  <p:cNvSpPr/>
                  <p:nvPr/>
                </p:nvSpPr>
                <p:spPr>
                  <a:xfrm>
                    <a:off x="6168276" y="2064079"/>
                    <a:ext cx="1713838" cy="473513"/>
                  </a:xfrm>
                  <a:custGeom>
                    <a:avLst/>
                    <a:gdLst/>
                    <a:ahLst/>
                    <a:cxnLst/>
                    <a:rect l="l" t="t" r="r" b="b"/>
                    <a:pathLst>
                      <a:path w="50511" h="16568" extrusionOk="0">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5" name="TextBox 144">
                  <a:extLst>
                    <a:ext uri="{FF2B5EF4-FFF2-40B4-BE49-F238E27FC236}">
                      <a16:creationId xmlns:a16="http://schemas.microsoft.com/office/drawing/2014/main" id="{49B24F98-6781-FBA4-FA41-42151A69A8F0}"/>
                    </a:ext>
                  </a:extLst>
                </p:cNvPr>
                <p:cNvSpPr txBox="1"/>
                <p:nvPr/>
              </p:nvSpPr>
              <p:spPr>
                <a:xfrm>
                  <a:off x="3811284" y="1935586"/>
                  <a:ext cx="984725" cy="184666"/>
                </a:xfrm>
                <a:prstGeom prst="rect">
                  <a:avLst/>
                </a:prstGeom>
                <a:noFill/>
              </p:spPr>
              <p:txBody>
                <a:bodyPr wrap="square">
                  <a:spAutoFit/>
                </a:bodyPr>
                <a:lstStyle/>
                <a:p>
                  <a:r>
                    <a:rPr lang="en-AS" sz="600" dirty="0"/>
                    <a:t>Multi Tasking Learning </a:t>
                  </a:r>
                  <a:endParaRPr lang="en-US" sz="600" dirty="0"/>
                </a:p>
              </p:txBody>
            </p:sp>
          </p:grpSp>
          <p:sp>
            <p:nvSpPr>
              <p:cNvPr id="146" name="TextBox 145">
                <a:extLst>
                  <a:ext uri="{FF2B5EF4-FFF2-40B4-BE49-F238E27FC236}">
                    <a16:creationId xmlns:a16="http://schemas.microsoft.com/office/drawing/2014/main" id="{BE1306F5-5242-0F99-5853-CD29727C8EC5}"/>
                  </a:ext>
                </a:extLst>
              </p:cNvPr>
              <p:cNvSpPr txBox="1"/>
              <p:nvPr/>
            </p:nvSpPr>
            <p:spPr>
              <a:xfrm>
                <a:off x="3741391" y="388600"/>
                <a:ext cx="1312517" cy="630942"/>
              </a:xfrm>
              <a:prstGeom prst="rect">
                <a:avLst/>
              </a:prstGeom>
              <a:noFill/>
            </p:spPr>
            <p:txBody>
              <a:bodyPr wrap="square" rtlCol="0">
                <a:spAutoFit/>
              </a:bodyPr>
              <a:lstStyle/>
              <a:p>
                <a:r>
                  <a:rPr lang="en-US" sz="700" dirty="0"/>
                  <a:t>transfer the stored knowledge gained while solving one problem and applying it to a different but related problem.</a:t>
                </a:r>
                <a:r>
                  <a:rPr lang="en-AS" sz="700" dirty="0"/>
                  <a:t>(Wiki)</a:t>
                </a:r>
                <a:endParaRPr lang="en-US" sz="700" dirty="0"/>
              </a:p>
            </p:txBody>
          </p:sp>
        </p:grpSp>
        <p:grpSp>
          <p:nvGrpSpPr>
            <p:cNvPr id="152" name="Google Shape;613;p25">
              <a:extLst>
                <a:ext uri="{FF2B5EF4-FFF2-40B4-BE49-F238E27FC236}">
                  <a16:creationId xmlns:a16="http://schemas.microsoft.com/office/drawing/2014/main" id="{CA32ED8E-818A-618A-5E36-CDC4D6425A74}"/>
                </a:ext>
              </a:extLst>
            </p:cNvPr>
            <p:cNvGrpSpPr/>
            <p:nvPr/>
          </p:nvGrpSpPr>
          <p:grpSpPr>
            <a:xfrm rot="16200000">
              <a:off x="5381602" y="2010895"/>
              <a:ext cx="167058" cy="468473"/>
              <a:chOff x="3593968" y="3125480"/>
              <a:chExt cx="167058" cy="468473"/>
            </a:xfrm>
            <a:solidFill>
              <a:schemeClr val="accent6">
                <a:lumMod val="75000"/>
              </a:schemeClr>
            </a:solidFill>
          </p:grpSpPr>
          <p:sp>
            <p:nvSpPr>
              <p:cNvPr id="153" name="Google Shape;614;p25">
                <a:extLst>
                  <a:ext uri="{FF2B5EF4-FFF2-40B4-BE49-F238E27FC236}">
                    <a16:creationId xmlns:a16="http://schemas.microsoft.com/office/drawing/2014/main" id="{FF2A0AE9-9AC7-3220-1B7F-8179BB9598D8}"/>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15;p25">
                <a:extLst>
                  <a:ext uri="{FF2B5EF4-FFF2-40B4-BE49-F238E27FC236}">
                    <a16:creationId xmlns:a16="http://schemas.microsoft.com/office/drawing/2014/main" id="{04E6B092-9B8D-FB24-16AF-914EB411A3A5}"/>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8" name="Picture 167">
              <a:extLst>
                <a:ext uri="{FF2B5EF4-FFF2-40B4-BE49-F238E27FC236}">
                  <a16:creationId xmlns:a16="http://schemas.microsoft.com/office/drawing/2014/main" id="{81B149D6-222A-8A78-DD17-9A626D941DE6}"/>
                </a:ext>
              </a:extLst>
            </p:cNvPr>
            <p:cNvPicPr>
              <a:picLocks noChangeAspect="1"/>
            </p:cNvPicPr>
            <p:nvPr/>
          </p:nvPicPr>
          <p:blipFill>
            <a:blip r:embed="rId4"/>
            <a:stretch>
              <a:fillRect/>
            </a:stretch>
          </p:blipFill>
          <p:spPr>
            <a:xfrm>
              <a:off x="5824982" y="1486616"/>
              <a:ext cx="3242901" cy="1690123"/>
            </a:xfrm>
            <a:prstGeom prst="rect">
              <a:avLst/>
            </a:prstGeom>
          </p:spPr>
        </p:pic>
      </p:grpSp>
      <p:grpSp>
        <p:nvGrpSpPr>
          <p:cNvPr id="169" name="Google Shape;922;p33">
            <a:extLst>
              <a:ext uri="{FF2B5EF4-FFF2-40B4-BE49-F238E27FC236}">
                <a16:creationId xmlns:a16="http://schemas.microsoft.com/office/drawing/2014/main" id="{8CBF3358-E155-F17F-A4F8-C713F4AD569D}"/>
              </a:ext>
            </a:extLst>
          </p:cNvPr>
          <p:cNvGrpSpPr/>
          <p:nvPr/>
        </p:nvGrpSpPr>
        <p:grpSpPr>
          <a:xfrm>
            <a:off x="6246991" y="4339001"/>
            <a:ext cx="1840847" cy="407427"/>
            <a:chOff x="5102934" y="3455089"/>
            <a:chExt cx="1089136" cy="357219"/>
          </a:xfrm>
        </p:grpSpPr>
        <p:sp>
          <p:nvSpPr>
            <p:cNvPr id="170" name="Google Shape;923;p33">
              <a:extLst>
                <a:ext uri="{FF2B5EF4-FFF2-40B4-BE49-F238E27FC236}">
                  <a16:creationId xmlns:a16="http://schemas.microsoft.com/office/drawing/2014/main" id="{7EA1C3B3-E3A8-AE01-652B-97F6DA3999EB}"/>
                </a:ext>
              </a:extLst>
            </p:cNvPr>
            <p:cNvSpPr/>
            <p:nvPr/>
          </p:nvSpPr>
          <p:spPr>
            <a:xfrm>
              <a:off x="5102935" y="3455089"/>
              <a:ext cx="1089135" cy="357219"/>
            </a:xfrm>
            <a:custGeom>
              <a:avLst/>
              <a:gdLst/>
              <a:ahLst/>
              <a:cxnLst/>
              <a:rect l="l" t="t" r="r" b="b"/>
              <a:pathLst>
                <a:path w="55174" h="18878" extrusionOk="0">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data scarcity</a:t>
              </a:r>
              <a:endParaRPr b="1" dirty="0"/>
            </a:p>
          </p:txBody>
        </p:sp>
        <p:sp>
          <p:nvSpPr>
            <p:cNvPr id="171" name="Google Shape;924;p33">
              <a:extLst>
                <a:ext uri="{FF2B5EF4-FFF2-40B4-BE49-F238E27FC236}">
                  <a16:creationId xmlns:a16="http://schemas.microsoft.com/office/drawing/2014/main" id="{E4AB571B-2A5A-0CE1-601A-6F8324CA5C65}"/>
                </a:ext>
              </a:extLst>
            </p:cNvPr>
            <p:cNvSpPr/>
            <p:nvPr/>
          </p:nvSpPr>
          <p:spPr>
            <a:xfrm>
              <a:off x="5102934" y="3455089"/>
              <a:ext cx="1089135" cy="357219"/>
            </a:xfrm>
            <a:custGeom>
              <a:avLst/>
              <a:gdLst/>
              <a:ahLst/>
              <a:cxnLst/>
              <a:rect l="l" t="t" r="r" b="b"/>
              <a:pathLst>
                <a:path w="55174" h="18878" extrusionOk="0">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922;p33">
            <a:extLst>
              <a:ext uri="{FF2B5EF4-FFF2-40B4-BE49-F238E27FC236}">
                <a16:creationId xmlns:a16="http://schemas.microsoft.com/office/drawing/2014/main" id="{F36B6527-C2D6-C815-C570-86BD7FDC0793}"/>
              </a:ext>
            </a:extLst>
          </p:cNvPr>
          <p:cNvGrpSpPr/>
          <p:nvPr/>
        </p:nvGrpSpPr>
        <p:grpSpPr>
          <a:xfrm>
            <a:off x="500545" y="54430"/>
            <a:ext cx="903939" cy="294577"/>
            <a:chOff x="5102934" y="3455089"/>
            <a:chExt cx="1089135" cy="357219"/>
          </a:xfrm>
        </p:grpSpPr>
        <p:sp>
          <p:nvSpPr>
            <p:cNvPr id="176" name="Google Shape;923;p33">
              <a:extLst>
                <a:ext uri="{FF2B5EF4-FFF2-40B4-BE49-F238E27FC236}">
                  <a16:creationId xmlns:a16="http://schemas.microsoft.com/office/drawing/2014/main" id="{D9E4387B-F123-59A6-9979-B83E7500AE2D}"/>
                </a:ext>
              </a:extLst>
            </p:cNvPr>
            <p:cNvSpPr/>
            <p:nvPr/>
          </p:nvSpPr>
          <p:spPr>
            <a:xfrm>
              <a:off x="5102934" y="3455089"/>
              <a:ext cx="1089135" cy="357219"/>
            </a:xfrm>
            <a:custGeom>
              <a:avLst/>
              <a:gdLst/>
              <a:ahLst/>
              <a:cxnLst/>
              <a:rect l="l" t="t" r="r" b="b"/>
              <a:pathLst>
                <a:path w="55174" h="18878" extrusionOk="0">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spcFirstLastPara="1" wrap="square" lIns="91425" tIns="91425" rIns="91425" bIns="91425" anchor="ctr" anchorCtr="0">
              <a:noAutofit/>
            </a:bodyPr>
            <a:lstStyle/>
            <a:p>
              <a:pPr algn="ctr"/>
              <a:r>
                <a:rPr lang="en-AS" dirty="0"/>
                <a:t>Analogy</a:t>
              </a:r>
              <a:endParaRPr lang="en-US" dirty="0"/>
            </a:p>
          </p:txBody>
        </p:sp>
        <p:sp>
          <p:nvSpPr>
            <p:cNvPr id="177" name="Google Shape;924;p33">
              <a:extLst>
                <a:ext uri="{FF2B5EF4-FFF2-40B4-BE49-F238E27FC236}">
                  <a16:creationId xmlns:a16="http://schemas.microsoft.com/office/drawing/2014/main" id="{AC09B344-F9B5-D490-4788-BE6A69C579EC}"/>
                </a:ext>
              </a:extLst>
            </p:cNvPr>
            <p:cNvSpPr/>
            <p:nvPr/>
          </p:nvSpPr>
          <p:spPr>
            <a:xfrm>
              <a:off x="5102934" y="3455089"/>
              <a:ext cx="1089135" cy="357219"/>
            </a:xfrm>
            <a:custGeom>
              <a:avLst/>
              <a:gdLst/>
              <a:ahLst/>
              <a:cxnLst/>
              <a:rect l="l" t="t" r="r" b="b"/>
              <a:pathLst>
                <a:path w="55174" h="18878" extrusionOk="0">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922;p33">
            <a:extLst>
              <a:ext uri="{FF2B5EF4-FFF2-40B4-BE49-F238E27FC236}">
                <a16:creationId xmlns:a16="http://schemas.microsoft.com/office/drawing/2014/main" id="{0D070763-44C6-88F5-CC8F-7C016AED49DF}"/>
              </a:ext>
            </a:extLst>
          </p:cNvPr>
          <p:cNvGrpSpPr/>
          <p:nvPr/>
        </p:nvGrpSpPr>
        <p:grpSpPr>
          <a:xfrm>
            <a:off x="3864104" y="86567"/>
            <a:ext cx="903939" cy="294577"/>
            <a:chOff x="5102934" y="3455089"/>
            <a:chExt cx="1089135" cy="357219"/>
          </a:xfrm>
        </p:grpSpPr>
        <p:sp>
          <p:nvSpPr>
            <p:cNvPr id="183" name="Google Shape;923;p33">
              <a:extLst>
                <a:ext uri="{FF2B5EF4-FFF2-40B4-BE49-F238E27FC236}">
                  <a16:creationId xmlns:a16="http://schemas.microsoft.com/office/drawing/2014/main" id="{1CB355D0-0826-BC68-7AB1-67336FE6E4A4}"/>
                </a:ext>
              </a:extLst>
            </p:cNvPr>
            <p:cNvSpPr/>
            <p:nvPr/>
          </p:nvSpPr>
          <p:spPr>
            <a:xfrm>
              <a:off x="5102934" y="3455089"/>
              <a:ext cx="1089135" cy="357219"/>
            </a:xfrm>
            <a:custGeom>
              <a:avLst/>
              <a:gdLst/>
              <a:ahLst/>
              <a:cxnLst/>
              <a:rect l="l" t="t" r="r" b="b"/>
              <a:pathLst>
                <a:path w="55174" h="18878" extrusionOk="0">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spcFirstLastPara="1" wrap="square" lIns="91425" tIns="91425" rIns="91425" bIns="91425" anchor="ctr" anchorCtr="0">
              <a:noAutofit/>
            </a:bodyPr>
            <a:lstStyle/>
            <a:p>
              <a:pPr algn="ctr"/>
              <a:r>
                <a:rPr lang="en-AS" sz="1200" dirty="0"/>
                <a:t>Definitions</a:t>
              </a:r>
              <a:endParaRPr lang="en-US" sz="1200" dirty="0"/>
            </a:p>
          </p:txBody>
        </p:sp>
        <p:sp>
          <p:nvSpPr>
            <p:cNvPr id="184" name="Google Shape;924;p33">
              <a:extLst>
                <a:ext uri="{FF2B5EF4-FFF2-40B4-BE49-F238E27FC236}">
                  <a16:creationId xmlns:a16="http://schemas.microsoft.com/office/drawing/2014/main" id="{63E70616-A2CF-EEF8-D7FA-BF0C82AFA462}"/>
                </a:ext>
              </a:extLst>
            </p:cNvPr>
            <p:cNvSpPr/>
            <p:nvPr/>
          </p:nvSpPr>
          <p:spPr>
            <a:xfrm>
              <a:off x="5102934" y="3455089"/>
              <a:ext cx="1089135" cy="357219"/>
            </a:xfrm>
            <a:custGeom>
              <a:avLst/>
              <a:gdLst/>
              <a:ahLst/>
              <a:cxnLst/>
              <a:rect l="l" t="t" r="r" b="b"/>
              <a:pathLst>
                <a:path w="55174" h="18878" extrusionOk="0">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Rectangle 23">
            <a:extLst>
              <a:ext uri="{FF2B5EF4-FFF2-40B4-BE49-F238E27FC236}">
                <a16:creationId xmlns:a16="http://schemas.microsoft.com/office/drawing/2014/main" id="{1756325A-FE4F-5121-D2BA-59C4C35B64DC}"/>
              </a:ext>
            </a:extLst>
          </p:cNvPr>
          <p:cNvSpPr/>
          <p:nvPr/>
        </p:nvSpPr>
        <p:spPr>
          <a:xfrm>
            <a:off x="6115049" y="787400"/>
            <a:ext cx="2628901" cy="53115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oogle Shape;13253;p60">
            <a:extLst>
              <a:ext uri="{FF2B5EF4-FFF2-40B4-BE49-F238E27FC236}">
                <a16:creationId xmlns:a16="http://schemas.microsoft.com/office/drawing/2014/main" id="{2DC29FA4-51A0-5932-881F-A03115FD6DC0}"/>
              </a:ext>
            </a:extLst>
          </p:cNvPr>
          <p:cNvGrpSpPr/>
          <p:nvPr/>
        </p:nvGrpSpPr>
        <p:grpSpPr>
          <a:xfrm rot="6070095">
            <a:off x="5842240" y="569934"/>
            <a:ext cx="273046" cy="337801"/>
            <a:chOff x="2667821" y="3361108"/>
            <a:chExt cx="273046" cy="337801"/>
          </a:xfrm>
        </p:grpSpPr>
        <p:sp>
          <p:nvSpPr>
            <p:cNvPr id="186" name="Google Shape;13254;p60">
              <a:extLst>
                <a:ext uri="{FF2B5EF4-FFF2-40B4-BE49-F238E27FC236}">
                  <a16:creationId xmlns:a16="http://schemas.microsoft.com/office/drawing/2014/main" id="{6265A813-E81D-9233-BB3E-2A26E3E4BD30}"/>
                </a:ext>
              </a:extLst>
            </p:cNvPr>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255;p60">
              <a:extLst>
                <a:ext uri="{FF2B5EF4-FFF2-40B4-BE49-F238E27FC236}">
                  <a16:creationId xmlns:a16="http://schemas.microsoft.com/office/drawing/2014/main" id="{75278618-C211-DD93-6D31-D49C965A222E}"/>
                </a:ext>
              </a:extLst>
            </p:cNvPr>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3256;p60">
              <a:extLst>
                <a:ext uri="{FF2B5EF4-FFF2-40B4-BE49-F238E27FC236}">
                  <a16:creationId xmlns:a16="http://schemas.microsoft.com/office/drawing/2014/main" id="{35DBDF2E-4809-3E88-3BFD-383921BFF9EE}"/>
                </a:ext>
              </a:extLst>
            </p:cNvPr>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257;p60">
              <a:extLst>
                <a:ext uri="{FF2B5EF4-FFF2-40B4-BE49-F238E27FC236}">
                  <a16:creationId xmlns:a16="http://schemas.microsoft.com/office/drawing/2014/main" id="{CA843CF3-84A2-5D5E-314C-AD53A8C4281A}"/>
                </a:ext>
              </a:extLst>
            </p:cNvPr>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258;p60">
              <a:extLst>
                <a:ext uri="{FF2B5EF4-FFF2-40B4-BE49-F238E27FC236}">
                  <a16:creationId xmlns:a16="http://schemas.microsoft.com/office/drawing/2014/main" id="{B43E44B1-8501-ED81-A11C-CEE175781644}"/>
                </a:ext>
              </a:extLst>
            </p:cNvPr>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259;p60">
              <a:extLst>
                <a:ext uri="{FF2B5EF4-FFF2-40B4-BE49-F238E27FC236}">
                  <a16:creationId xmlns:a16="http://schemas.microsoft.com/office/drawing/2014/main" id="{6FB6D778-80CA-A602-704B-77F92D1665B6}"/>
                </a:ext>
              </a:extLst>
            </p:cNvPr>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260;p60">
              <a:extLst>
                <a:ext uri="{FF2B5EF4-FFF2-40B4-BE49-F238E27FC236}">
                  <a16:creationId xmlns:a16="http://schemas.microsoft.com/office/drawing/2014/main" id="{352E0154-07B8-A081-3B95-B47C7A534B20}"/>
                </a:ext>
              </a:extLst>
            </p:cNvPr>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261;p60">
              <a:extLst>
                <a:ext uri="{FF2B5EF4-FFF2-40B4-BE49-F238E27FC236}">
                  <a16:creationId xmlns:a16="http://schemas.microsoft.com/office/drawing/2014/main" id="{36D4F948-3330-86E1-28ED-3C6C1EE3E457}"/>
                </a:ext>
              </a:extLst>
            </p:cNvPr>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262;p60">
              <a:extLst>
                <a:ext uri="{FF2B5EF4-FFF2-40B4-BE49-F238E27FC236}">
                  <a16:creationId xmlns:a16="http://schemas.microsoft.com/office/drawing/2014/main" id="{C3A7DC3C-CAA8-0300-044D-C7E5A88B1B21}"/>
                </a:ext>
              </a:extLst>
            </p:cNvPr>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263;p60">
              <a:extLst>
                <a:ext uri="{FF2B5EF4-FFF2-40B4-BE49-F238E27FC236}">
                  <a16:creationId xmlns:a16="http://schemas.microsoft.com/office/drawing/2014/main" id="{70E44509-C96A-13A2-0FF8-E44F3CD11432}"/>
                </a:ext>
              </a:extLst>
            </p:cNvPr>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264;p60">
              <a:extLst>
                <a:ext uri="{FF2B5EF4-FFF2-40B4-BE49-F238E27FC236}">
                  <a16:creationId xmlns:a16="http://schemas.microsoft.com/office/drawing/2014/main" id="{C915D08A-3DEB-C4E9-16F7-FB75DCC27C86}"/>
                </a:ext>
              </a:extLst>
            </p:cNvPr>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3265;p60">
              <a:extLst>
                <a:ext uri="{FF2B5EF4-FFF2-40B4-BE49-F238E27FC236}">
                  <a16:creationId xmlns:a16="http://schemas.microsoft.com/office/drawing/2014/main" id="{AE4F7DC1-D501-979C-C063-92BA72C99359}"/>
                </a:ext>
              </a:extLst>
            </p:cNvPr>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266;p60">
              <a:extLst>
                <a:ext uri="{FF2B5EF4-FFF2-40B4-BE49-F238E27FC236}">
                  <a16:creationId xmlns:a16="http://schemas.microsoft.com/office/drawing/2014/main" id="{ECA29452-4645-1A64-0A4E-172D63CB63B4}"/>
                </a:ext>
              </a:extLst>
            </p:cNvPr>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267;p60">
              <a:extLst>
                <a:ext uri="{FF2B5EF4-FFF2-40B4-BE49-F238E27FC236}">
                  <a16:creationId xmlns:a16="http://schemas.microsoft.com/office/drawing/2014/main" id="{BAF25B51-64F2-CFFD-C1DF-DC3F84D8F145}"/>
                </a:ext>
              </a:extLst>
            </p:cNvPr>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3268;p60">
              <a:extLst>
                <a:ext uri="{FF2B5EF4-FFF2-40B4-BE49-F238E27FC236}">
                  <a16:creationId xmlns:a16="http://schemas.microsoft.com/office/drawing/2014/main" id="{F2D14500-2F18-D33C-4645-CA5A49A7F0CF}"/>
                </a:ext>
              </a:extLst>
            </p:cNvPr>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3269;p60">
              <a:extLst>
                <a:ext uri="{FF2B5EF4-FFF2-40B4-BE49-F238E27FC236}">
                  <a16:creationId xmlns:a16="http://schemas.microsoft.com/office/drawing/2014/main" id="{8D685585-2C3E-3927-CD6D-CCA4E6322858}"/>
                </a:ext>
              </a:extLst>
            </p:cNvPr>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3270;p60">
              <a:extLst>
                <a:ext uri="{FF2B5EF4-FFF2-40B4-BE49-F238E27FC236}">
                  <a16:creationId xmlns:a16="http://schemas.microsoft.com/office/drawing/2014/main" id="{6416CA10-F1BD-EA65-1C04-F8B72A5DC0A3}"/>
                </a:ext>
              </a:extLst>
            </p:cNvPr>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3271;p60">
              <a:extLst>
                <a:ext uri="{FF2B5EF4-FFF2-40B4-BE49-F238E27FC236}">
                  <a16:creationId xmlns:a16="http://schemas.microsoft.com/office/drawing/2014/main" id="{8C7F2AFD-4F46-CE08-8589-ABFBB0E95BB3}"/>
                </a:ext>
              </a:extLst>
            </p:cNvPr>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272;p60">
              <a:extLst>
                <a:ext uri="{FF2B5EF4-FFF2-40B4-BE49-F238E27FC236}">
                  <a16:creationId xmlns:a16="http://schemas.microsoft.com/office/drawing/2014/main" id="{C13D475B-6ABE-4DD9-CC60-3E461D1A8215}"/>
                </a:ext>
              </a:extLst>
            </p:cNvPr>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025108CD-FF27-578A-6106-14A2FE1825C6}"/>
              </a:ext>
            </a:extLst>
          </p:cNvPr>
          <p:cNvSpPr txBox="1"/>
          <p:nvPr/>
        </p:nvSpPr>
        <p:spPr>
          <a:xfrm>
            <a:off x="4970619" y="421193"/>
            <a:ext cx="1399467" cy="261610"/>
          </a:xfrm>
          <a:prstGeom prst="rect">
            <a:avLst/>
          </a:prstGeom>
          <a:noFill/>
        </p:spPr>
        <p:txBody>
          <a:bodyPr wrap="square" rtlCol="0">
            <a:spAutoFit/>
          </a:bodyPr>
          <a:lstStyle/>
          <a:p>
            <a:r>
              <a:rPr lang="en-AS" sz="1100" dirty="0">
                <a:solidFill>
                  <a:srgbClr val="FF0000"/>
                </a:solidFill>
              </a:rPr>
              <a:t>Same Model</a:t>
            </a:r>
            <a:endParaRPr lang="en-US" sz="1100" dirty="0">
              <a:solidFill>
                <a:srgbClr val="FF0000"/>
              </a:solidFill>
            </a:endParaRPr>
          </a:p>
        </p:txBody>
      </p:sp>
      <p:cxnSp>
        <p:nvCxnSpPr>
          <p:cNvPr id="27" name="Straight Arrow Connector 26">
            <a:extLst>
              <a:ext uri="{FF2B5EF4-FFF2-40B4-BE49-F238E27FC236}">
                <a16:creationId xmlns:a16="http://schemas.microsoft.com/office/drawing/2014/main" id="{5D762229-2DC0-E9F2-3B80-80A58279CF68}"/>
              </a:ext>
            </a:extLst>
          </p:cNvPr>
          <p:cNvCxnSpPr/>
          <p:nvPr/>
        </p:nvCxnSpPr>
        <p:spPr>
          <a:xfrm>
            <a:off x="5736793" y="137673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8" name="Google Shape;613;p25">
            <a:extLst>
              <a:ext uri="{FF2B5EF4-FFF2-40B4-BE49-F238E27FC236}">
                <a16:creationId xmlns:a16="http://schemas.microsoft.com/office/drawing/2014/main" id="{33A3AC84-74F6-DFF1-CE20-40A5D96D7B07}"/>
              </a:ext>
            </a:extLst>
          </p:cNvPr>
          <p:cNvGrpSpPr/>
          <p:nvPr/>
        </p:nvGrpSpPr>
        <p:grpSpPr>
          <a:xfrm>
            <a:off x="6426518" y="130479"/>
            <a:ext cx="128573" cy="286319"/>
            <a:chOff x="3593968" y="3125480"/>
            <a:chExt cx="167058" cy="468473"/>
          </a:xfrm>
          <a:solidFill>
            <a:srgbClr val="FFC000"/>
          </a:solidFill>
        </p:grpSpPr>
        <p:sp>
          <p:nvSpPr>
            <p:cNvPr id="209" name="Google Shape;614;p25">
              <a:extLst>
                <a:ext uri="{FF2B5EF4-FFF2-40B4-BE49-F238E27FC236}">
                  <a16:creationId xmlns:a16="http://schemas.microsoft.com/office/drawing/2014/main" id="{180C5E13-8073-8826-D4C7-F99988CB1589}"/>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15;p25">
              <a:extLst>
                <a:ext uri="{FF2B5EF4-FFF2-40B4-BE49-F238E27FC236}">
                  <a16:creationId xmlns:a16="http://schemas.microsoft.com/office/drawing/2014/main" id="{671A745F-0951-1138-E998-420A748CAB2E}"/>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613;p25">
            <a:extLst>
              <a:ext uri="{FF2B5EF4-FFF2-40B4-BE49-F238E27FC236}">
                <a16:creationId xmlns:a16="http://schemas.microsoft.com/office/drawing/2014/main" id="{628E30FE-57A6-BC8D-ED82-1C9DC52B3A5B}"/>
              </a:ext>
            </a:extLst>
          </p:cNvPr>
          <p:cNvGrpSpPr/>
          <p:nvPr/>
        </p:nvGrpSpPr>
        <p:grpSpPr>
          <a:xfrm>
            <a:off x="7327667" y="123266"/>
            <a:ext cx="128573" cy="286319"/>
            <a:chOff x="3593968" y="3125480"/>
            <a:chExt cx="167058" cy="468473"/>
          </a:xfrm>
          <a:solidFill>
            <a:srgbClr val="FFC000"/>
          </a:solidFill>
        </p:grpSpPr>
        <p:sp>
          <p:nvSpPr>
            <p:cNvPr id="215" name="Google Shape;614;p25">
              <a:extLst>
                <a:ext uri="{FF2B5EF4-FFF2-40B4-BE49-F238E27FC236}">
                  <a16:creationId xmlns:a16="http://schemas.microsoft.com/office/drawing/2014/main" id="{73344588-5A23-1A0E-BDE2-E4F289262824}"/>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15;p25">
              <a:extLst>
                <a:ext uri="{FF2B5EF4-FFF2-40B4-BE49-F238E27FC236}">
                  <a16:creationId xmlns:a16="http://schemas.microsoft.com/office/drawing/2014/main" id="{955ACED2-ED24-F209-4874-B99FF401F128}"/>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613;p25">
            <a:extLst>
              <a:ext uri="{FF2B5EF4-FFF2-40B4-BE49-F238E27FC236}">
                <a16:creationId xmlns:a16="http://schemas.microsoft.com/office/drawing/2014/main" id="{AE618AAD-BA3B-6DAF-08C2-05DD16B56ADF}"/>
              </a:ext>
            </a:extLst>
          </p:cNvPr>
          <p:cNvGrpSpPr/>
          <p:nvPr/>
        </p:nvGrpSpPr>
        <p:grpSpPr>
          <a:xfrm>
            <a:off x="8200024" y="134874"/>
            <a:ext cx="128573" cy="286319"/>
            <a:chOff x="3593968" y="3125480"/>
            <a:chExt cx="167058" cy="468473"/>
          </a:xfrm>
          <a:solidFill>
            <a:srgbClr val="FFC000"/>
          </a:solidFill>
        </p:grpSpPr>
        <p:sp>
          <p:nvSpPr>
            <p:cNvPr id="218" name="Google Shape;614;p25">
              <a:extLst>
                <a:ext uri="{FF2B5EF4-FFF2-40B4-BE49-F238E27FC236}">
                  <a16:creationId xmlns:a16="http://schemas.microsoft.com/office/drawing/2014/main" id="{C896E8A1-2FD0-0537-C9B4-254D1B3A5AEF}"/>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15;p25">
              <a:extLst>
                <a:ext uri="{FF2B5EF4-FFF2-40B4-BE49-F238E27FC236}">
                  <a16:creationId xmlns:a16="http://schemas.microsoft.com/office/drawing/2014/main" id="{A3A88407-427A-5A88-9FBE-B9A72C3A3C2C}"/>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613;p25">
            <a:extLst>
              <a:ext uri="{FF2B5EF4-FFF2-40B4-BE49-F238E27FC236}">
                <a16:creationId xmlns:a16="http://schemas.microsoft.com/office/drawing/2014/main" id="{4EDEA2ED-5EAD-9C06-AAA4-5E92A17E9DD4}"/>
              </a:ext>
            </a:extLst>
          </p:cNvPr>
          <p:cNvGrpSpPr/>
          <p:nvPr/>
        </p:nvGrpSpPr>
        <p:grpSpPr>
          <a:xfrm>
            <a:off x="6416993" y="122867"/>
            <a:ext cx="128573" cy="286319"/>
            <a:chOff x="3593968" y="3125480"/>
            <a:chExt cx="167058" cy="468473"/>
          </a:xfrm>
          <a:solidFill>
            <a:srgbClr val="FFC000"/>
          </a:solidFill>
        </p:grpSpPr>
        <p:sp>
          <p:nvSpPr>
            <p:cNvPr id="221" name="Google Shape;614;p25">
              <a:extLst>
                <a:ext uri="{FF2B5EF4-FFF2-40B4-BE49-F238E27FC236}">
                  <a16:creationId xmlns:a16="http://schemas.microsoft.com/office/drawing/2014/main" id="{E4DF04A4-FB88-1C6A-6DEF-C6E3610C8EA5}"/>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5;p25">
              <a:extLst>
                <a:ext uri="{FF2B5EF4-FFF2-40B4-BE49-F238E27FC236}">
                  <a16:creationId xmlns:a16="http://schemas.microsoft.com/office/drawing/2014/main" id="{05705CB6-9A9B-7D2B-9570-A6932916D17A}"/>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613;p25">
            <a:extLst>
              <a:ext uri="{FF2B5EF4-FFF2-40B4-BE49-F238E27FC236}">
                <a16:creationId xmlns:a16="http://schemas.microsoft.com/office/drawing/2014/main" id="{E1795E72-204B-F1A6-9D7F-AADFA66BE17E}"/>
              </a:ext>
            </a:extLst>
          </p:cNvPr>
          <p:cNvGrpSpPr/>
          <p:nvPr/>
        </p:nvGrpSpPr>
        <p:grpSpPr>
          <a:xfrm>
            <a:off x="7318142" y="115654"/>
            <a:ext cx="128573" cy="286319"/>
            <a:chOff x="3593968" y="3125480"/>
            <a:chExt cx="167058" cy="468473"/>
          </a:xfrm>
          <a:solidFill>
            <a:srgbClr val="FFC000"/>
          </a:solidFill>
        </p:grpSpPr>
        <p:sp>
          <p:nvSpPr>
            <p:cNvPr id="224" name="Google Shape;614;p25">
              <a:extLst>
                <a:ext uri="{FF2B5EF4-FFF2-40B4-BE49-F238E27FC236}">
                  <a16:creationId xmlns:a16="http://schemas.microsoft.com/office/drawing/2014/main" id="{7474A19D-FEF5-5708-F96D-2CAE308AEAA0}"/>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5;p25">
              <a:extLst>
                <a:ext uri="{FF2B5EF4-FFF2-40B4-BE49-F238E27FC236}">
                  <a16:creationId xmlns:a16="http://schemas.microsoft.com/office/drawing/2014/main" id="{9465F6FD-5433-BC6D-1093-D03B3CACFEC3}"/>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613;p25">
            <a:extLst>
              <a:ext uri="{FF2B5EF4-FFF2-40B4-BE49-F238E27FC236}">
                <a16:creationId xmlns:a16="http://schemas.microsoft.com/office/drawing/2014/main" id="{FAF75502-186E-4950-EB49-3F7D8E3E7141}"/>
              </a:ext>
            </a:extLst>
          </p:cNvPr>
          <p:cNvGrpSpPr/>
          <p:nvPr/>
        </p:nvGrpSpPr>
        <p:grpSpPr>
          <a:xfrm>
            <a:off x="8190499" y="127262"/>
            <a:ext cx="128573" cy="286319"/>
            <a:chOff x="3593968" y="3125480"/>
            <a:chExt cx="167058" cy="468473"/>
          </a:xfrm>
          <a:solidFill>
            <a:srgbClr val="FFC000"/>
          </a:solidFill>
        </p:grpSpPr>
        <p:sp>
          <p:nvSpPr>
            <p:cNvPr id="227" name="Google Shape;614;p25">
              <a:extLst>
                <a:ext uri="{FF2B5EF4-FFF2-40B4-BE49-F238E27FC236}">
                  <a16:creationId xmlns:a16="http://schemas.microsoft.com/office/drawing/2014/main" id="{3F694621-2262-1B82-C6E3-74BAA5C76E9F}"/>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5;p25">
              <a:extLst>
                <a:ext uri="{FF2B5EF4-FFF2-40B4-BE49-F238E27FC236}">
                  <a16:creationId xmlns:a16="http://schemas.microsoft.com/office/drawing/2014/main" id="{11304AD5-5C93-FE00-D35C-BF9B9FF8AE93}"/>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31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animBg="1"/>
      <p:bldP spid="121" grpId="0" animBg="1"/>
      <p:bldP spid="134" grpId="0" animBg="1"/>
      <p:bldP spid="135" grpId="0"/>
      <p:bldP spid="24"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pic>
        <p:nvPicPr>
          <p:cNvPr id="4" name="Picture 3">
            <a:extLst>
              <a:ext uri="{FF2B5EF4-FFF2-40B4-BE49-F238E27FC236}">
                <a16:creationId xmlns:a16="http://schemas.microsoft.com/office/drawing/2014/main" id="{93DAE94E-998A-8995-4320-61427D10D48E}"/>
              </a:ext>
            </a:extLst>
          </p:cNvPr>
          <p:cNvPicPr>
            <a:picLocks noChangeAspect="1"/>
          </p:cNvPicPr>
          <p:nvPr/>
        </p:nvPicPr>
        <p:blipFill>
          <a:blip r:embed="rId3"/>
          <a:stretch>
            <a:fillRect/>
          </a:stretch>
        </p:blipFill>
        <p:spPr>
          <a:xfrm>
            <a:off x="153676" y="3312609"/>
            <a:ext cx="2653013" cy="1457906"/>
          </a:xfrm>
          <a:prstGeom prst="rect">
            <a:avLst/>
          </a:prstGeom>
          <a:ln>
            <a:solidFill>
              <a:schemeClr val="accent2"/>
            </a:solidFill>
          </a:ln>
        </p:spPr>
      </p:pic>
      <p:sp>
        <p:nvSpPr>
          <p:cNvPr id="47" name="Rounded Rectangle 20">
            <a:extLst>
              <a:ext uri="{FF2B5EF4-FFF2-40B4-BE49-F238E27FC236}">
                <a16:creationId xmlns:a16="http://schemas.microsoft.com/office/drawing/2014/main" id="{430EC83F-508F-B02E-968B-64A7DA8CA156}"/>
              </a:ext>
            </a:extLst>
          </p:cNvPr>
          <p:cNvSpPr/>
          <p:nvPr/>
        </p:nvSpPr>
        <p:spPr>
          <a:xfrm>
            <a:off x="93758" y="926954"/>
            <a:ext cx="395861" cy="395861"/>
          </a:xfrm>
          <a:prstGeom prst="roundRect">
            <a:avLst>
              <a:gd name="adj" fmla="val 5000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schemeClr val="tx1"/>
              </a:solidFill>
            </a:endParaRPr>
          </a:p>
        </p:txBody>
      </p:sp>
      <p:grpSp>
        <p:nvGrpSpPr>
          <p:cNvPr id="5" name="Group 4">
            <a:extLst>
              <a:ext uri="{FF2B5EF4-FFF2-40B4-BE49-F238E27FC236}">
                <a16:creationId xmlns:a16="http://schemas.microsoft.com/office/drawing/2014/main" id="{08858980-1AEA-6AA8-EE07-5A1047E38B99}"/>
              </a:ext>
            </a:extLst>
          </p:cNvPr>
          <p:cNvGrpSpPr/>
          <p:nvPr/>
        </p:nvGrpSpPr>
        <p:grpSpPr>
          <a:xfrm>
            <a:off x="95809" y="950735"/>
            <a:ext cx="2232372" cy="366564"/>
            <a:chOff x="257044" y="2012294"/>
            <a:chExt cx="2232372" cy="366564"/>
          </a:xfrm>
        </p:grpSpPr>
        <p:sp>
          <p:nvSpPr>
            <p:cNvPr id="46" name="Text Placeholder 5">
              <a:extLst>
                <a:ext uri="{FF2B5EF4-FFF2-40B4-BE49-F238E27FC236}">
                  <a16:creationId xmlns:a16="http://schemas.microsoft.com/office/drawing/2014/main" id="{829466E1-512D-7FE6-B9F9-0CAC1BCA631F}"/>
                </a:ext>
              </a:extLst>
            </p:cNvPr>
            <p:cNvSpPr txBox="1">
              <a:spLocks/>
            </p:cNvSpPr>
            <p:nvPr/>
          </p:nvSpPr>
          <p:spPr>
            <a:xfrm>
              <a:off x="728843" y="2012294"/>
              <a:ext cx="1760573" cy="366564"/>
            </a:xfrm>
            <a:prstGeom prst="rect">
              <a:avLst/>
            </a:prstGeom>
          </p:spPr>
          <p:txBody>
            <a:bodyPr lIns="51435" tIns="25718" rIns="51435" bIns="25718">
              <a:noAutofit/>
            </a:bodyPr>
            <a:lstStyle>
              <a:lvl1pPr marL="0" indent="0" algn="l" defTabSz="685783"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a:ea typeface="Open Sans Light" panose="020B0306030504020204" pitchFamily="34" charset="0"/>
                  <a:cs typeface="Lato Regular"/>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AS" sz="1100" dirty="0">
                  <a:solidFill>
                    <a:srgbClr val="000000"/>
                  </a:solidFill>
                  <a:latin typeface="Arial"/>
                  <a:ea typeface="Arial"/>
                  <a:cs typeface="Arial"/>
                </a:rPr>
                <a:t>Retraining the top layers with new tasks</a:t>
              </a:r>
              <a:endParaRPr lang="en-US" sz="1100" dirty="0">
                <a:solidFill>
                  <a:srgbClr val="000000"/>
                </a:solidFill>
                <a:latin typeface="Arial"/>
                <a:ea typeface="Arial"/>
                <a:cs typeface="Arial"/>
              </a:endParaRPr>
            </a:p>
          </p:txBody>
        </p:sp>
        <p:sp>
          <p:nvSpPr>
            <p:cNvPr id="48" name="TextBox 6">
              <a:extLst>
                <a:ext uri="{FF2B5EF4-FFF2-40B4-BE49-F238E27FC236}">
                  <a16:creationId xmlns:a16="http://schemas.microsoft.com/office/drawing/2014/main" id="{0BF3E4E0-8301-5DC0-2E4D-ABA081F6D10E}"/>
                </a:ext>
              </a:extLst>
            </p:cNvPr>
            <p:cNvSpPr txBox="1"/>
            <p:nvPr/>
          </p:nvSpPr>
          <p:spPr>
            <a:xfrm>
              <a:off x="257044" y="2012399"/>
              <a:ext cx="400008" cy="323165"/>
            </a:xfrm>
            <a:prstGeom prst="rect">
              <a:avLst/>
            </a:prstGeom>
            <a:noFill/>
          </p:spPr>
          <p:txBody>
            <a:bodyPr wrap="square" rtlCol="0" anchor="ctr">
              <a:spAutoFit/>
            </a:bodyPr>
            <a:lstStyle/>
            <a:p>
              <a:pPr algn="ctr"/>
              <a:r>
                <a:rPr lang="en-AS" sz="1500" dirty="0">
                  <a:latin typeface="Lato Light" charset="0"/>
                  <a:ea typeface="Lato Light" charset="0"/>
                  <a:cs typeface="Lato Light" charset="0"/>
                  <a:sym typeface="FontAwesome"/>
                </a:rPr>
                <a:t>1</a:t>
              </a:r>
              <a:endParaRPr lang="en-US" sz="1500" dirty="0">
                <a:latin typeface="Lato Light" charset="0"/>
                <a:ea typeface="Lato Light" charset="0"/>
                <a:cs typeface="Lato Light" charset="0"/>
              </a:endParaRPr>
            </a:p>
          </p:txBody>
        </p:sp>
      </p:grpSp>
      <p:grpSp>
        <p:nvGrpSpPr>
          <p:cNvPr id="260" name="Group 259">
            <a:extLst>
              <a:ext uri="{FF2B5EF4-FFF2-40B4-BE49-F238E27FC236}">
                <a16:creationId xmlns:a16="http://schemas.microsoft.com/office/drawing/2014/main" id="{BE1DCAD7-59DA-E570-F614-50306C60D9FE}"/>
              </a:ext>
            </a:extLst>
          </p:cNvPr>
          <p:cNvGrpSpPr/>
          <p:nvPr/>
        </p:nvGrpSpPr>
        <p:grpSpPr>
          <a:xfrm>
            <a:off x="93758" y="1497610"/>
            <a:ext cx="2244748" cy="395861"/>
            <a:chOff x="93758" y="1497610"/>
            <a:chExt cx="2244748" cy="395861"/>
          </a:xfrm>
        </p:grpSpPr>
        <p:sp>
          <p:nvSpPr>
            <p:cNvPr id="129" name="Rounded Rectangle 20">
              <a:extLst>
                <a:ext uri="{FF2B5EF4-FFF2-40B4-BE49-F238E27FC236}">
                  <a16:creationId xmlns:a16="http://schemas.microsoft.com/office/drawing/2014/main" id="{6A1B4A53-934F-B3C9-012D-3B62EFF8C169}"/>
                </a:ext>
              </a:extLst>
            </p:cNvPr>
            <p:cNvSpPr/>
            <p:nvPr/>
          </p:nvSpPr>
          <p:spPr>
            <a:xfrm>
              <a:off x="93758" y="1497610"/>
              <a:ext cx="395861" cy="395861"/>
            </a:xfrm>
            <a:prstGeom prst="roundRect">
              <a:avLst>
                <a:gd name="adj" fmla="val 5000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schemeClr val="tx1"/>
                </a:solidFill>
              </a:endParaRPr>
            </a:p>
          </p:txBody>
        </p:sp>
        <p:grpSp>
          <p:nvGrpSpPr>
            <p:cNvPr id="130" name="Group 129">
              <a:extLst>
                <a:ext uri="{FF2B5EF4-FFF2-40B4-BE49-F238E27FC236}">
                  <a16:creationId xmlns:a16="http://schemas.microsoft.com/office/drawing/2014/main" id="{F6F3C562-48ED-111C-9E4F-5499880A1741}"/>
                </a:ext>
              </a:extLst>
            </p:cNvPr>
            <p:cNvGrpSpPr/>
            <p:nvPr/>
          </p:nvGrpSpPr>
          <p:grpSpPr>
            <a:xfrm>
              <a:off x="103295" y="1504824"/>
              <a:ext cx="2235211" cy="375550"/>
              <a:chOff x="-541074" y="1913918"/>
              <a:chExt cx="2235211" cy="375550"/>
            </a:xfrm>
          </p:grpSpPr>
          <p:sp>
            <p:nvSpPr>
              <p:cNvPr id="131" name="Text Placeholder 5">
                <a:extLst>
                  <a:ext uri="{FF2B5EF4-FFF2-40B4-BE49-F238E27FC236}">
                    <a16:creationId xmlns:a16="http://schemas.microsoft.com/office/drawing/2014/main" id="{03D92E8B-324D-DECC-F848-5D7DFF00B56F}"/>
                  </a:ext>
                </a:extLst>
              </p:cNvPr>
              <p:cNvSpPr txBox="1">
                <a:spLocks/>
              </p:cNvSpPr>
              <p:nvPr/>
            </p:nvSpPr>
            <p:spPr>
              <a:xfrm>
                <a:off x="-66436" y="1913918"/>
                <a:ext cx="1760573" cy="366564"/>
              </a:xfrm>
              <a:prstGeom prst="rect">
                <a:avLst/>
              </a:prstGeom>
            </p:spPr>
            <p:txBody>
              <a:bodyPr lIns="51435" tIns="25718" rIns="51435" bIns="25718">
                <a:noAutofit/>
              </a:bodyPr>
              <a:lstStyle>
                <a:lvl1pPr marL="0" indent="0" algn="l" defTabSz="685783"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a:ea typeface="Open Sans Light" panose="020B0306030504020204" pitchFamily="34" charset="0"/>
                    <a:cs typeface="Lato Regular"/>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AS" sz="1100" dirty="0">
                    <a:solidFill>
                      <a:srgbClr val="000000"/>
                    </a:solidFill>
                    <a:latin typeface="Arial"/>
                    <a:cs typeface="Arial"/>
                  </a:rPr>
                  <a:t>Ignoring the information provided by labels. </a:t>
                </a:r>
                <a:endParaRPr lang="en-US" sz="1100" dirty="0">
                  <a:solidFill>
                    <a:srgbClr val="000000"/>
                  </a:solidFill>
                  <a:latin typeface="Arial"/>
                  <a:cs typeface="Arial"/>
                </a:endParaRPr>
              </a:p>
            </p:txBody>
          </p:sp>
          <p:sp>
            <p:nvSpPr>
              <p:cNvPr id="132" name="TextBox 6">
                <a:extLst>
                  <a:ext uri="{FF2B5EF4-FFF2-40B4-BE49-F238E27FC236}">
                    <a16:creationId xmlns:a16="http://schemas.microsoft.com/office/drawing/2014/main" id="{39D948C3-CBD9-DB41-6F5A-AAE7A2DF8A8A}"/>
                  </a:ext>
                </a:extLst>
              </p:cNvPr>
              <p:cNvSpPr txBox="1"/>
              <p:nvPr/>
            </p:nvSpPr>
            <p:spPr>
              <a:xfrm>
                <a:off x="-541074" y="1966303"/>
                <a:ext cx="400008" cy="323165"/>
              </a:xfrm>
              <a:prstGeom prst="rect">
                <a:avLst/>
              </a:prstGeom>
              <a:noFill/>
            </p:spPr>
            <p:txBody>
              <a:bodyPr wrap="square" rtlCol="0" anchor="ctr">
                <a:spAutoFit/>
              </a:bodyPr>
              <a:lstStyle/>
              <a:p>
                <a:pPr algn="ctr"/>
                <a:r>
                  <a:rPr lang="en-AS" sz="1500" dirty="0">
                    <a:latin typeface="Lato Light" charset="0"/>
                    <a:ea typeface="Lato Light" charset="0"/>
                    <a:cs typeface="Lato Light" charset="0"/>
                    <a:sym typeface="FontAwesome"/>
                  </a:rPr>
                  <a:t>2</a:t>
                </a:r>
                <a:endParaRPr lang="en-US" sz="1500" dirty="0">
                  <a:latin typeface="Lato Light" charset="0"/>
                  <a:ea typeface="Lato Light" charset="0"/>
                  <a:cs typeface="Lato Light" charset="0"/>
                </a:endParaRPr>
              </a:p>
            </p:txBody>
          </p:sp>
        </p:grpSp>
      </p:grpSp>
      <p:grpSp>
        <p:nvGrpSpPr>
          <p:cNvPr id="6" name="Group 5">
            <a:extLst>
              <a:ext uri="{FF2B5EF4-FFF2-40B4-BE49-F238E27FC236}">
                <a16:creationId xmlns:a16="http://schemas.microsoft.com/office/drawing/2014/main" id="{95C9D4B0-911F-5F9A-BA1D-984B492EB991}"/>
              </a:ext>
            </a:extLst>
          </p:cNvPr>
          <p:cNvGrpSpPr/>
          <p:nvPr/>
        </p:nvGrpSpPr>
        <p:grpSpPr>
          <a:xfrm>
            <a:off x="93758" y="2144559"/>
            <a:ext cx="2653013" cy="427191"/>
            <a:chOff x="257044" y="3186879"/>
            <a:chExt cx="2653013" cy="427191"/>
          </a:xfrm>
        </p:grpSpPr>
        <p:sp>
          <p:nvSpPr>
            <p:cNvPr id="133" name="Rounded Rectangle 20">
              <a:extLst>
                <a:ext uri="{FF2B5EF4-FFF2-40B4-BE49-F238E27FC236}">
                  <a16:creationId xmlns:a16="http://schemas.microsoft.com/office/drawing/2014/main" id="{F88A5496-C578-1481-1137-979BF45E0F67}"/>
                </a:ext>
              </a:extLst>
            </p:cNvPr>
            <p:cNvSpPr/>
            <p:nvPr/>
          </p:nvSpPr>
          <p:spPr>
            <a:xfrm>
              <a:off x="257044" y="3186879"/>
              <a:ext cx="395861" cy="395861"/>
            </a:xfrm>
            <a:prstGeom prst="roundRect">
              <a:avLst>
                <a:gd name="adj" fmla="val 5000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S" sz="1500" dirty="0">
                  <a:solidFill>
                    <a:schemeClr val="tx1"/>
                  </a:solidFill>
                </a:rPr>
                <a:t>3</a:t>
              </a:r>
              <a:endParaRPr lang="en-US" sz="1500" dirty="0">
                <a:solidFill>
                  <a:schemeClr val="tx1"/>
                </a:solidFill>
              </a:endParaRPr>
            </a:p>
          </p:txBody>
        </p:sp>
        <p:sp>
          <p:nvSpPr>
            <p:cNvPr id="135" name="Text Placeholder 5">
              <a:extLst>
                <a:ext uri="{FF2B5EF4-FFF2-40B4-BE49-F238E27FC236}">
                  <a16:creationId xmlns:a16="http://schemas.microsoft.com/office/drawing/2014/main" id="{31C2ED49-D349-E01B-83DA-72C47EA24C1B}"/>
                </a:ext>
              </a:extLst>
            </p:cNvPr>
            <p:cNvSpPr txBox="1">
              <a:spLocks/>
            </p:cNvSpPr>
            <p:nvPr/>
          </p:nvSpPr>
          <p:spPr>
            <a:xfrm>
              <a:off x="728843" y="3247506"/>
              <a:ext cx="2181214" cy="366564"/>
            </a:xfrm>
            <a:prstGeom prst="rect">
              <a:avLst/>
            </a:prstGeom>
          </p:spPr>
          <p:txBody>
            <a:bodyPr lIns="51435" tIns="25718" rIns="51435" bIns="25718">
              <a:noAutofit/>
            </a:bodyPr>
            <a:lstStyle>
              <a:lvl1pPr marL="0" indent="0" algn="l" defTabSz="685783"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a:ea typeface="Open Sans Light" panose="020B0306030504020204" pitchFamily="34" charset="0"/>
                  <a:cs typeface="Lato Regular"/>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AS" sz="1100" dirty="0">
                  <a:solidFill>
                    <a:srgbClr val="000000"/>
                  </a:solidFill>
                  <a:latin typeface="Arial"/>
                  <a:cs typeface="Arial"/>
                </a:rPr>
                <a:t>Not working with significantly different domains. </a:t>
              </a:r>
              <a:endParaRPr lang="en-US" sz="1100" dirty="0">
                <a:solidFill>
                  <a:srgbClr val="000000"/>
                </a:solidFill>
                <a:latin typeface="Arial"/>
                <a:cs typeface="Arial"/>
              </a:endParaRPr>
            </a:p>
          </p:txBody>
        </p:sp>
      </p:grpSp>
      <p:grpSp>
        <p:nvGrpSpPr>
          <p:cNvPr id="137" name="Google Shape;948;p33">
            <a:extLst>
              <a:ext uri="{FF2B5EF4-FFF2-40B4-BE49-F238E27FC236}">
                <a16:creationId xmlns:a16="http://schemas.microsoft.com/office/drawing/2014/main" id="{9A553FAA-D9DF-31CD-21CB-CEE401F7FFA5}"/>
              </a:ext>
            </a:extLst>
          </p:cNvPr>
          <p:cNvGrpSpPr/>
          <p:nvPr/>
        </p:nvGrpSpPr>
        <p:grpSpPr>
          <a:xfrm rot="19144073">
            <a:off x="231680" y="2809804"/>
            <a:ext cx="245378" cy="388799"/>
            <a:chOff x="3497766" y="2048168"/>
            <a:chExt cx="246101" cy="388799"/>
          </a:xfrm>
          <a:solidFill>
            <a:schemeClr val="accent6">
              <a:lumMod val="60000"/>
              <a:lumOff val="40000"/>
            </a:schemeClr>
          </a:solidFill>
        </p:grpSpPr>
        <p:sp>
          <p:nvSpPr>
            <p:cNvPr id="138" name="Google Shape;949;p33">
              <a:extLst>
                <a:ext uri="{FF2B5EF4-FFF2-40B4-BE49-F238E27FC236}">
                  <a16:creationId xmlns:a16="http://schemas.microsoft.com/office/drawing/2014/main" id="{FDD90C42-E67B-83DD-6094-23612544D9E7}"/>
                </a:ext>
              </a:extLst>
            </p:cNvPr>
            <p:cNvSpPr/>
            <p:nvPr/>
          </p:nvSpPr>
          <p:spPr>
            <a:xfrm>
              <a:off x="3511003" y="2062499"/>
              <a:ext cx="218646" cy="357255"/>
            </a:xfrm>
            <a:custGeom>
              <a:avLst/>
              <a:gdLst/>
              <a:ahLst/>
              <a:cxnLst/>
              <a:rect l="l" t="t" r="r" b="b"/>
              <a:pathLst>
                <a:path w="17377" h="28393" extrusionOk="0">
                  <a:moveTo>
                    <a:pt x="13572" y="0"/>
                  </a:moveTo>
                  <a:cubicBezTo>
                    <a:pt x="13074" y="0"/>
                    <a:pt x="12546" y="262"/>
                    <a:pt x="12228" y="646"/>
                  </a:cubicBezTo>
                  <a:cubicBezTo>
                    <a:pt x="11377" y="1676"/>
                    <a:pt x="10457" y="2667"/>
                    <a:pt x="9854" y="3861"/>
                  </a:cubicBezTo>
                  <a:cubicBezTo>
                    <a:pt x="9344" y="4874"/>
                    <a:pt x="8650" y="5775"/>
                    <a:pt x="8119" y="6780"/>
                  </a:cubicBezTo>
                  <a:cubicBezTo>
                    <a:pt x="7687" y="7599"/>
                    <a:pt x="7541" y="8639"/>
                    <a:pt x="6744" y="9275"/>
                  </a:cubicBezTo>
                  <a:cubicBezTo>
                    <a:pt x="6445" y="9514"/>
                    <a:pt x="6427" y="9944"/>
                    <a:pt x="6324" y="10250"/>
                  </a:cubicBezTo>
                  <a:cubicBezTo>
                    <a:pt x="5649" y="12269"/>
                    <a:pt x="4684" y="14191"/>
                    <a:pt x="4380" y="16337"/>
                  </a:cubicBezTo>
                  <a:cubicBezTo>
                    <a:pt x="4235" y="17348"/>
                    <a:pt x="3928" y="18343"/>
                    <a:pt x="3760" y="19358"/>
                  </a:cubicBezTo>
                  <a:cubicBezTo>
                    <a:pt x="3732" y="19534"/>
                    <a:pt x="3712" y="19652"/>
                    <a:pt x="3591" y="19652"/>
                  </a:cubicBezTo>
                  <a:cubicBezTo>
                    <a:pt x="3521" y="19652"/>
                    <a:pt x="3418" y="19613"/>
                    <a:pt x="3259" y="19525"/>
                  </a:cubicBezTo>
                  <a:cubicBezTo>
                    <a:pt x="2586" y="19151"/>
                    <a:pt x="1869" y="18744"/>
                    <a:pt x="1051" y="18744"/>
                  </a:cubicBezTo>
                  <a:cubicBezTo>
                    <a:pt x="888" y="18744"/>
                    <a:pt x="722" y="18760"/>
                    <a:pt x="551" y="18795"/>
                  </a:cubicBezTo>
                  <a:cubicBezTo>
                    <a:pt x="0" y="18909"/>
                    <a:pt x="385" y="19235"/>
                    <a:pt x="358" y="19483"/>
                  </a:cubicBezTo>
                  <a:cubicBezTo>
                    <a:pt x="153" y="19774"/>
                    <a:pt x="235" y="19996"/>
                    <a:pt x="520" y="20211"/>
                  </a:cubicBezTo>
                  <a:cubicBezTo>
                    <a:pt x="682" y="20332"/>
                    <a:pt x="746" y="20514"/>
                    <a:pt x="452" y="20617"/>
                  </a:cubicBezTo>
                  <a:cubicBezTo>
                    <a:pt x="276" y="20679"/>
                    <a:pt x="424" y="20859"/>
                    <a:pt x="450" y="20870"/>
                  </a:cubicBezTo>
                  <a:cubicBezTo>
                    <a:pt x="1100" y="21124"/>
                    <a:pt x="1002" y="21827"/>
                    <a:pt x="1164" y="22288"/>
                  </a:cubicBezTo>
                  <a:cubicBezTo>
                    <a:pt x="1340" y="22788"/>
                    <a:pt x="1802" y="23310"/>
                    <a:pt x="1533" y="23935"/>
                  </a:cubicBezTo>
                  <a:cubicBezTo>
                    <a:pt x="1517" y="23980"/>
                    <a:pt x="1505" y="24025"/>
                    <a:pt x="1495" y="24072"/>
                  </a:cubicBezTo>
                  <a:cubicBezTo>
                    <a:pt x="2286" y="24182"/>
                    <a:pt x="1805" y="25106"/>
                    <a:pt x="2351" y="25410"/>
                  </a:cubicBezTo>
                  <a:cubicBezTo>
                    <a:pt x="2547" y="25519"/>
                    <a:pt x="2682" y="25777"/>
                    <a:pt x="2704" y="26086"/>
                  </a:cubicBezTo>
                  <a:cubicBezTo>
                    <a:pt x="2726" y="26396"/>
                    <a:pt x="2900" y="26693"/>
                    <a:pt x="3133" y="26961"/>
                  </a:cubicBezTo>
                  <a:cubicBezTo>
                    <a:pt x="3417" y="27284"/>
                    <a:pt x="3966" y="27452"/>
                    <a:pt x="3818" y="28099"/>
                  </a:cubicBezTo>
                  <a:cubicBezTo>
                    <a:pt x="3781" y="28262"/>
                    <a:pt x="4223" y="28393"/>
                    <a:pt x="4628" y="28393"/>
                  </a:cubicBezTo>
                  <a:cubicBezTo>
                    <a:pt x="4859" y="28393"/>
                    <a:pt x="5077" y="28350"/>
                    <a:pt x="5188" y="28247"/>
                  </a:cubicBezTo>
                  <a:cubicBezTo>
                    <a:pt x="5515" y="27945"/>
                    <a:pt x="5856" y="27625"/>
                    <a:pt x="6186" y="27359"/>
                  </a:cubicBezTo>
                  <a:cubicBezTo>
                    <a:pt x="7318" y="26438"/>
                    <a:pt x="8261" y="25326"/>
                    <a:pt x="9049" y="24156"/>
                  </a:cubicBezTo>
                  <a:cubicBezTo>
                    <a:pt x="9554" y="23409"/>
                    <a:pt x="10185" y="22650"/>
                    <a:pt x="10418" y="21715"/>
                  </a:cubicBezTo>
                  <a:cubicBezTo>
                    <a:pt x="10436" y="21639"/>
                    <a:pt x="10459" y="21563"/>
                    <a:pt x="10490" y="21490"/>
                  </a:cubicBezTo>
                  <a:cubicBezTo>
                    <a:pt x="11053" y="20239"/>
                    <a:pt x="10956" y="19872"/>
                    <a:pt x="9816" y="19872"/>
                  </a:cubicBezTo>
                  <a:cubicBezTo>
                    <a:pt x="9665" y="19872"/>
                    <a:pt x="9496" y="19879"/>
                    <a:pt x="9308" y="19890"/>
                  </a:cubicBezTo>
                  <a:cubicBezTo>
                    <a:pt x="9256" y="19894"/>
                    <a:pt x="9204" y="19895"/>
                    <a:pt x="9152" y="19895"/>
                  </a:cubicBezTo>
                  <a:cubicBezTo>
                    <a:pt x="9018" y="19895"/>
                    <a:pt x="8882" y="19887"/>
                    <a:pt x="8748" y="19887"/>
                  </a:cubicBezTo>
                  <a:cubicBezTo>
                    <a:pt x="8475" y="19887"/>
                    <a:pt x="8207" y="19920"/>
                    <a:pt x="7965" y="20121"/>
                  </a:cubicBezTo>
                  <a:cubicBezTo>
                    <a:pt x="7918" y="20160"/>
                    <a:pt x="7874" y="20177"/>
                    <a:pt x="7834" y="20177"/>
                  </a:cubicBezTo>
                  <a:cubicBezTo>
                    <a:pt x="7755" y="20177"/>
                    <a:pt x="7690" y="20112"/>
                    <a:pt x="7648" y="20023"/>
                  </a:cubicBezTo>
                  <a:cubicBezTo>
                    <a:pt x="7503" y="19721"/>
                    <a:pt x="7337" y="19416"/>
                    <a:pt x="7466" y="19066"/>
                  </a:cubicBezTo>
                  <a:cubicBezTo>
                    <a:pt x="8060" y="17471"/>
                    <a:pt x="8689" y="15885"/>
                    <a:pt x="9477" y="14379"/>
                  </a:cubicBezTo>
                  <a:cubicBezTo>
                    <a:pt x="9860" y="13648"/>
                    <a:pt x="10327" y="12929"/>
                    <a:pt x="10700" y="12207"/>
                  </a:cubicBezTo>
                  <a:cubicBezTo>
                    <a:pt x="11423" y="10813"/>
                    <a:pt x="12416" y="9650"/>
                    <a:pt x="13335" y="8415"/>
                  </a:cubicBezTo>
                  <a:cubicBezTo>
                    <a:pt x="14080" y="7416"/>
                    <a:pt x="14928" y="6509"/>
                    <a:pt x="15774" y="5597"/>
                  </a:cubicBezTo>
                  <a:cubicBezTo>
                    <a:pt x="16154" y="5187"/>
                    <a:pt x="16384" y="4673"/>
                    <a:pt x="16913" y="4353"/>
                  </a:cubicBezTo>
                  <a:cubicBezTo>
                    <a:pt x="17198" y="4179"/>
                    <a:pt x="17377" y="3659"/>
                    <a:pt x="17165" y="3202"/>
                  </a:cubicBezTo>
                  <a:cubicBezTo>
                    <a:pt x="16524" y="1809"/>
                    <a:pt x="15474" y="820"/>
                    <a:pt x="14132" y="129"/>
                  </a:cubicBezTo>
                  <a:cubicBezTo>
                    <a:pt x="13959" y="40"/>
                    <a:pt x="13768" y="0"/>
                    <a:pt x="1357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139" name="Google Shape;950;p33">
              <a:extLst>
                <a:ext uri="{FF2B5EF4-FFF2-40B4-BE49-F238E27FC236}">
                  <a16:creationId xmlns:a16="http://schemas.microsoft.com/office/drawing/2014/main" id="{CC290C51-F251-2921-2FE7-4B22474A7868}"/>
                </a:ext>
              </a:extLst>
            </p:cNvPr>
            <p:cNvSpPr/>
            <p:nvPr/>
          </p:nvSpPr>
          <p:spPr>
            <a:xfrm>
              <a:off x="3497766" y="2048168"/>
              <a:ext cx="246101" cy="388799"/>
            </a:xfrm>
            <a:custGeom>
              <a:avLst/>
              <a:gdLst/>
              <a:ahLst/>
              <a:cxnLst/>
              <a:rect l="l" t="t" r="r" b="b"/>
              <a:pathLst>
                <a:path w="19559" h="30900" extrusionOk="0">
                  <a:moveTo>
                    <a:pt x="14624" y="1139"/>
                  </a:moveTo>
                  <a:cubicBezTo>
                    <a:pt x="14820" y="1139"/>
                    <a:pt x="15011" y="1179"/>
                    <a:pt x="15184" y="1268"/>
                  </a:cubicBezTo>
                  <a:cubicBezTo>
                    <a:pt x="16526" y="1959"/>
                    <a:pt x="17576" y="2948"/>
                    <a:pt x="18217" y="4341"/>
                  </a:cubicBezTo>
                  <a:cubicBezTo>
                    <a:pt x="18429" y="4798"/>
                    <a:pt x="18250" y="5318"/>
                    <a:pt x="17965" y="5492"/>
                  </a:cubicBezTo>
                  <a:cubicBezTo>
                    <a:pt x="17436" y="5812"/>
                    <a:pt x="17206" y="6326"/>
                    <a:pt x="16826" y="6736"/>
                  </a:cubicBezTo>
                  <a:cubicBezTo>
                    <a:pt x="15980" y="7648"/>
                    <a:pt x="15132" y="8555"/>
                    <a:pt x="14387" y="9554"/>
                  </a:cubicBezTo>
                  <a:cubicBezTo>
                    <a:pt x="13468" y="10789"/>
                    <a:pt x="12475" y="11952"/>
                    <a:pt x="11752" y="13346"/>
                  </a:cubicBezTo>
                  <a:cubicBezTo>
                    <a:pt x="11379" y="14068"/>
                    <a:pt x="10912" y="14787"/>
                    <a:pt x="10529" y="15518"/>
                  </a:cubicBezTo>
                  <a:cubicBezTo>
                    <a:pt x="9741" y="17024"/>
                    <a:pt x="9112" y="18610"/>
                    <a:pt x="8518" y="20205"/>
                  </a:cubicBezTo>
                  <a:cubicBezTo>
                    <a:pt x="8389" y="20555"/>
                    <a:pt x="8555" y="20860"/>
                    <a:pt x="8700" y="21162"/>
                  </a:cubicBezTo>
                  <a:cubicBezTo>
                    <a:pt x="8742" y="21251"/>
                    <a:pt x="8807" y="21316"/>
                    <a:pt x="8886" y="21316"/>
                  </a:cubicBezTo>
                  <a:cubicBezTo>
                    <a:pt x="8926" y="21316"/>
                    <a:pt x="8970" y="21299"/>
                    <a:pt x="9017" y="21260"/>
                  </a:cubicBezTo>
                  <a:cubicBezTo>
                    <a:pt x="9259" y="21059"/>
                    <a:pt x="9527" y="21026"/>
                    <a:pt x="9800" y="21026"/>
                  </a:cubicBezTo>
                  <a:cubicBezTo>
                    <a:pt x="9934" y="21026"/>
                    <a:pt x="10070" y="21034"/>
                    <a:pt x="10204" y="21034"/>
                  </a:cubicBezTo>
                  <a:cubicBezTo>
                    <a:pt x="10256" y="21034"/>
                    <a:pt x="10308" y="21033"/>
                    <a:pt x="10360" y="21029"/>
                  </a:cubicBezTo>
                  <a:cubicBezTo>
                    <a:pt x="10548" y="21018"/>
                    <a:pt x="10717" y="21011"/>
                    <a:pt x="10868" y="21011"/>
                  </a:cubicBezTo>
                  <a:cubicBezTo>
                    <a:pt x="12008" y="21011"/>
                    <a:pt x="12105" y="21378"/>
                    <a:pt x="11542" y="22629"/>
                  </a:cubicBezTo>
                  <a:cubicBezTo>
                    <a:pt x="11511" y="22702"/>
                    <a:pt x="11488" y="22778"/>
                    <a:pt x="11470" y="22854"/>
                  </a:cubicBezTo>
                  <a:cubicBezTo>
                    <a:pt x="11237" y="23789"/>
                    <a:pt x="10606" y="24548"/>
                    <a:pt x="10101" y="25295"/>
                  </a:cubicBezTo>
                  <a:cubicBezTo>
                    <a:pt x="9313" y="26465"/>
                    <a:pt x="8370" y="27577"/>
                    <a:pt x="7238" y="28498"/>
                  </a:cubicBezTo>
                  <a:cubicBezTo>
                    <a:pt x="6908" y="28764"/>
                    <a:pt x="6567" y="29084"/>
                    <a:pt x="6240" y="29386"/>
                  </a:cubicBezTo>
                  <a:cubicBezTo>
                    <a:pt x="6129" y="29489"/>
                    <a:pt x="5911" y="29532"/>
                    <a:pt x="5680" y="29532"/>
                  </a:cubicBezTo>
                  <a:cubicBezTo>
                    <a:pt x="5275" y="29532"/>
                    <a:pt x="4833" y="29401"/>
                    <a:pt x="4870" y="29238"/>
                  </a:cubicBezTo>
                  <a:cubicBezTo>
                    <a:pt x="5018" y="28591"/>
                    <a:pt x="4469" y="28423"/>
                    <a:pt x="4185" y="28100"/>
                  </a:cubicBezTo>
                  <a:cubicBezTo>
                    <a:pt x="3952" y="27832"/>
                    <a:pt x="3778" y="27535"/>
                    <a:pt x="3756" y="27225"/>
                  </a:cubicBezTo>
                  <a:cubicBezTo>
                    <a:pt x="3734" y="26916"/>
                    <a:pt x="3599" y="26658"/>
                    <a:pt x="3403" y="26549"/>
                  </a:cubicBezTo>
                  <a:cubicBezTo>
                    <a:pt x="2857" y="26245"/>
                    <a:pt x="3338" y="25321"/>
                    <a:pt x="2547" y="25211"/>
                  </a:cubicBezTo>
                  <a:cubicBezTo>
                    <a:pt x="2557" y="25164"/>
                    <a:pt x="2569" y="25119"/>
                    <a:pt x="2585" y="25074"/>
                  </a:cubicBezTo>
                  <a:cubicBezTo>
                    <a:pt x="2854" y="24449"/>
                    <a:pt x="2392" y="23927"/>
                    <a:pt x="2216" y="23427"/>
                  </a:cubicBezTo>
                  <a:cubicBezTo>
                    <a:pt x="2054" y="22966"/>
                    <a:pt x="2152" y="22263"/>
                    <a:pt x="1502" y="22009"/>
                  </a:cubicBezTo>
                  <a:cubicBezTo>
                    <a:pt x="1476" y="21998"/>
                    <a:pt x="1328" y="21818"/>
                    <a:pt x="1504" y="21756"/>
                  </a:cubicBezTo>
                  <a:cubicBezTo>
                    <a:pt x="1798" y="21653"/>
                    <a:pt x="1734" y="21471"/>
                    <a:pt x="1572" y="21350"/>
                  </a:cubicBezTo>
                  <a:cubicBezTo>
                    <a:pt x="1287" y="21135"/>
                    <a:pt x="1205" y="20913"/>
                    <a:pt x="1410" y="20622"/>
                  </a:cubicBezTo>
                  <a:cubicBezTo>
                    <a:pt x="1437" y="20374"/>
                    <a:pt x="1052" y="20048"/>
                    <a:pt x="1603" y="19934"/>
                  </a:cubicBezTo>
                  <a:cubicBezTo>
                    <a:pt x="1774" y="19899"/>
                    <a:pt x="1940" y="19883"/>
                    <a:pt x="2103" y="19883"/>
                  </a:cubicBezTo>
                  <a:cubicBezTo>
                    <a:pt x="2921" y="19883"/>
                    <a:pt x="3638" y="20290"/>
                    <a:pt x="4311" y="20664"/>
                  </a:cubicBezTo>
                  <a:cubicBezTo>
                    <a:pt x="4470" y="20752"/>
                    <a:pt x="4573" y="20791"/>
                    <a:pt x="4643" y="20791"/>
                  </a:cubicBezTo>
                  <a:cubicBezTo>
                    <a:pt x="4764" y="20791"/>
                    <a:pt x="4784" y="20673"/>
                    <a:pt x="4812" y="20497"/>
                  </a:cubicBezTo>
                  <a:cubicBezTo>
                    <a:pt x="4980" y="19482"/>
                    <a:pt x="5287" y="18487"/>
                    <a:pt x="5432" y="17476"/>
                  </a:cubicBezTo>
                  <a:cubicBezTo>
                    <a:pt x="5736" y="15330"/>
                    <a:pt x="6701" y="13408"/>
                    <a:pt x="7376" y="11389"/>
                  </a:cubicBezTo>
                  <a:cubicBezTo>
                    <a:pt x="7479" y="11083"/>
                    <a:pt x="7497" y="10653"/>
                    <a:pt x="7796" y="10414"/>
                  </a:cubicBezTo>
                  <a:cubicBezTo>
                    <a:pt x="8593" y="9778"/>
                    <a:pt x="8739" y="8738"/>
                    <a:pt x="9171" y="7919"/>
                  </a:cubicBezTo>
                  <a:cubicBezTo>
                    <a:pt x="9702" y="6914"/>
                    <a:pt x="10396" y="6013"/>
                    <a:pt x="10906" y="5000"/>
                  </a:cubicBezTo>
                  <a:cubicBezTo>
                    <a:pt x="11509" y="3806"/>
                    <a:pt x="12429" y="2815"/>
                    <a:pt x="13280" y="1785"/>
                  </a:cubicBezTo>
                  <a:cubicBezTo>
                    <a:pt x="13598" y="1401"/>
                    <a:pt x="14126" y="1139"/>
                    <a:pt x="14624" y="1139"/>
                  </a:cubicBezTo>
                  <a:close/>
                  <a:moveTo>
                    <a:pt x="14269" y="0"/>
                  </a:moveTo>
                  <a:cubicBezTo>
                    <a:pt x="13583" y="0"/>
                    <a:pt x="13165" y="545"/>
                    <a:pt x="12757" y="978"/>
                  </a:cubicBezTo>
                  <a:cubicBezTo>
                    <a:pt x="10164" y="3729"/>
                    <a:pt x="8519" y="7100"/>
                    <a:pt x="6917" y="10464"/>
                  </a:cubicBezTo>
                  <a:cubicBezTo>
                    <a:pt x="6065" y="12253"/>
                    <a:pt x="5257" y="14096"/>
                    <a:pt x="4887" y="16075"/>
                  </a:cubicBezTo>
                  <a:cubicBezTo>
                    <a:pt x="4725" y="16946"/>
                    <a:pt x="4341" y="17759"/>
                    <a:pt x="4355" y="18679"/>
                  </a:cubicBezTo>
                  <a:cubicBezTo>
                    <a:pt x="4360" y="19079"/>
                    <a:pt x="4161" y="19295"/>
                    <a:pt x="3877" y="19295"/>
                  </a:cubicBezTo>
                  <a:cubicBezTo>
                    <a:pt x="3747" y="19295"/>
                    <a:pt x="3600" y="19250"/>
                    <a:pt x="3447" y="19156"/>
                  </a:cubicBezTo>
                  <a:cubicBezTo>
                    <a:pt x="3000" y="18885"/>
                    <a:pt x="2549" y="18777"/>
                    <a:pt x="2102" y="18777"/>
                  </a:cubicBezTo>
                  <a:cubicBezTo>
                    <a:pt x="1532" y="18777"/>
                    <a:pt x="969" y="18952"/>
                    <a:pt x="429" y="19184"/>
                  </a:cubicBezTo>
                  <a:cubicBezTo>
                    <a:pt x="1" y="19370"/>
                    <a:pt x="6" y="19995"/>
                    <a:pt x="82" y="20480"/>
                  </a:cubicBezTo>
                  <a:cubicBezTo>
                    <a:pt x="198" y="21211"/>
                    <a:pt x="430" y="21908"/>
                    <a:pt x="698" y="22601"/>
                  </a:cubicBezTo>
                  <a:cubicBezTo>
                    <a:pt x="1189" y="23870"/>
                    <a:pt x="1563" y="25194"/>
                    <a:pt x="2149" y="26416"/>
                  </a:cubicBezTo>
                  <a:cubicBezTo>
                    <a:pt x="2428" y="26997"/>
                    <a:pt x="2591" y="27638"/>
                    <a:pt x="2964" y="28174"/>
                  </a:cubicBezTo>
                  <a:cubicBezTo>
                    <a:pt x="3565" y="29038"/>
                    <a:pt x="4128" y="29929"/>
                    <a:pt x="4862" y="30690"/>
                  </a:cubicBezTo>
                  <a:cubicBezTo>
                    <a:pt x="5001" y="30833"/>
                    <a:pt x="5239" y="30900"/>
                    <a:pt x="5498" y="30900"/>
                  </a:cubicBezTo>
                  <a:cubicBezTo>
                    <a:pt x="5902" y="30900"/>
                    <a:pt x="6355" y="30736"/>
                    <a:pt x="6556" y="30447"/>
                  </a:cubicBezTo>
                  <a:cubicBezTo>
                    <a:pt x="6968" y="29857"/>
                    <a:pt x="7555" y="29487"/>
                    <a:pt x="8126" y="29089"/>
                  </a:cubicBezTo>
                  <a:cubicBezTo>
                    <a:pt x="8745" y="28657"/>
                    <a:pt x="9093" y="27972"/>
                    <a:pt x="9633" y="27449"/>
                  </a:cubicBezTo>
                  <a:cubicBezTo>
                    <a:pt x="10946" y="26182"/>
                    <a:pt x="11750" y="24533"/>
                    <a:pt x="12653" y="22972"/>
                  </a:cubicBezTo>
                  <a:cubicBezTo>
                    <a:pt x="12989" y="22391"/>
                    <a:pt x="13625" y="21093"/>
                    <a:pt x="13007" y="20511"/>
                  </a:cubicBezTo>
                  <a:cubicBezTo>
                    <a:pt x="12723" y="20243"/>
                    <a:pt x="12184" y="20055"/>
                    <a:pt x="11746" y="20055"/>
                  </a:cubicBezTo>
                  <a:cubicBezTo>
                    <a:pt x="11640" y="20055"/>
                    <a:pt x="11539" y="20066"/>
                    <a:pt x="11450" y="20090"/>
                  </a:cubicBezTo>
                  <a:cubicBezTo>
                    <a:pt x="11432" y="20094"/>
                    <a:pt x="11414" y="20096"/>
                    <a:pt x="11395" y="20096"/>
                  </a:cubicBezTo>
                  <a:cubicBezTo>
                    <a:pt x="11315" y="20096"/>
                    <a:pt x="11225" y="20061"/>
                    <a:pt x="11139" y="20060"/>
                  </a:cubicBezTo>
                  <a:cubicBezTo>
                    <a:pt x="10938" y="20040"/>
                    <a:pt x="10736" y="19999"/>
                    <a:pt x="10535" y="19999"/>
                  </a:cubicBezTo>
                  <a:cubicBezTo>
                    <a:pt x="10524" y="19999"/>
                    <a:pt x="10513" y="19999"/>
                    <a:pt x="10503" y="20000"/>
                  </a:cubicBezTo>
                  <a:cubicBezTo>
                    <a:pt x="10281" y="20004"/>
                    <a:pt x="10018" y="20142"/>
                    <a:pt x="9809" y="20142"/>
                  </a:cubicBezTo>
                  <a:cubicBezTo>
                    <a:pt x="9708" y="20142"/>
                    <a:pt x="9621" y="20110"/>
                    <a:pt x="9555" y="20017"/>
                  </a:cubicBezTo>
                  <a:cubicBezTo>
                    <a:pt x="9447" y="19861"/>
                    <a:pt x="9716" y="19405"/>
                    <a:pt x="9867" y="19113"/>
                  </a:cubicBezTo>
                  <a:cubicBezTo>
                    <a:pt x="10397" y="18080"/>
                    <a:pt x="10861" y="17014"/>
                    <a:pt x="11402" y="15983"/>
                  </a:cubicBezTo>
                  <a:cubicBezTo>
                    <a:pt x="11850" y="15129"/>
                    <a:pt x="12270" y="14267"/>
                    <a:pt x="12802" y="13455"/>
                  </a:cubicBezTo>
                  <a:cubicBezTo>
                    <a:pt x="13642" y="12175"/>
                    <a:pt x="14370" y="10840"/>
                    <a:pt x="15498" y="9742"/>
                  </a:cubicBezTo>
                  <a:cubicBezTo>
                    <a:pt x="16447" y="8818"/>
                    <a:pt x="17215" y="7701"/>
                    <a:pt x="18088" y="6690"/>
                  </a:cubicBezTo>
                  <a:cubicBezTo>
                    <a:pt x="18323" y="6418"/>
                    <a:pt x="18623" y="6207"/>
                    <a:pt x="18864" y="5963"/>
                  </a:cubicBezTo>
                  <a:cubicBezTo>
                    <a:pt x="19558" y="5263"/>
                    <a:pt x="19331" y="4604"/>
                    <a:pt x="19079" y="3865"/>
                  </a:cubicBezTo>
                  <a:cubicBezTo>
                    <a:pt x="18661" y="2636"/>
                    <a:pt x="17858" y="1814"/>
                    <a:pt x="16690" y="1233"/>
                  </a:cubicBezTo>
                  <a:cubicBezTo>
                    <a:pt x="16108" y="942"/>
                    <a:pt x="15636" y="475"/>
                    <a:pt x="14997" y="180"/>
                  </a:cubicBezTo>
                  <a:cubicBezTo>
                    <a:pt x="14723" y="53"/>
                    <a:pt x="14483" y="0"/>
                    <a:pt x="1426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grpSp>
      <p:grpSp>
        <p:nvGrpSpPr>
          <p:cNvPr id="157" name="Group 156">
            <a:extLst>
              <a:ext uri="{FF2B5EF4-FFF2-40B4-BE49-F238E27FC236}">
                <a16:creationId xmlns:a16="http://schemas.microsoft.com/office/drawing/2014/main" id="{D5F45DF0-8B74-D6CE-7098-5EFB689F427A}"/>
              </a:ext>
            </a:extLst>
          </p:cNvPr>
          <p:cNvGrpSpPr/>
          <p:nvPr/>
        </p:nvGrpSpPr>
        <p:grpSpPr>
          <a:xfrm>
            <a:off x="2990281" y="858682"/>
            <a:ext cx="2525674" cy="1606578"/>
            <a:chOff x="257044" y="1942918"/>
            <a:chExt cx="2525674" cy="366564"/>
          </a:xfrm>
        </p:grpSpPr>
        <p:sp>
          <p:nvSpPr>
            <p:cNvPr id="158" name="Text Placeholder 5">
              <a:extLst>
                <a:ext uri="{FF2B5EF4-FFF2-40B4-BE49-F238E27FC236}">
                  <a16:creationId xmlns:a16="http://schemas.microsoft.com/office/drawing/2014/main" id="{75DF9869-82C8-2440-7D2D-33879C3F412D}"/>
                </a:ext>
              </a:extLst>
            </p:cNvPr>
            <p:cNvSpPr txBox="1">
              <a:spLocks/>
            </p:cNvSpPr>
            <p:nvPr/>
          </p:nvSpPr>
          <p:spPr>
            <a:xfrm>
              <a:off x="544052" y="1942918"/>
              <a:ext cx="2238666" cy="366564"/>
            </a:xfrm>
            <a:prstGeom prst="rect">
              <a:avLst/>
            </a:prstGeom>
          </p:spPr>
          <p:txBody>
            <a:bodyPr lIns="51435" tIns="25718" rIns="51435" bIns="25718">
              <a:noAutofit/>
            </a:bodyPr>
            <a:lstStyle>
              <a:lvl1pPr marL="0" indent="0" algn="l" defTabSz="685783"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a:ea typeface="Open Sans Light" panose="020B0306030504020204" pitchFamily="34" charset="0"/>
                  <a:cs typeface="Lato Regular"/>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a:r>
                <a:rPr lang="en-US" sz="1100" b="1" dirty="0">
                  <a:solidFill>
                    <a:srgbClr val="000000"/>
                  </a:solidFill>
                  <a:latin typeface="Arial"/>
                  <a:ea typeface="Arial"/>
                  <a:cs typeface="Arial"/>
                </a:rPr>
                <a:t>They formulate text classification as a universal binary classification problem and use cross-attention to capture the modified objective.</a:t>
              </a:r>
            </a:p>
          </p:txBody>
        </p:sp>
        <p:sp>
          <p:nvSpPr>
            <p:cNvPr id="159" name="TextBox 6">
              <a:extLst>
                <a:ext uri="{FF2B5EF4-FFF2-40B4-BE49-F238E27FC236}">
                  <a16:creationId xmlns:a16="http://schemas.microsoft.com/office/drawing/2014/main" id="{3490837C-44E9-CFCC-B655-4EECDC00F4D1}"/>
                </a:ext>
              </a:extLst>
            </p:cNvPr>
            <p:cNvSpPr txBox="1"/>
            <p:nvPr/>
          </p:nvSpPr>
          <p:spPr>
            <a:xfrm>
              <a:off x="257044" y="2137114"/>
              <a:ext cx="400008" cy="73735"/>
            </a:xfrm>
            <a:prstGeom prst="rect">
              <a:avLst/>
            </a:prstGeom>
            <a:noFill/>
          </p:spPr>
          <p:txBody>
            <a:bodyPr wrap="square" rtlCol="0" anchor="ctr">
              <a:spAutoFit/>
            </a:bodyPr>
            <a:lstStyle/>
            <a:p>
              <a:pPr algn="ctr"/>
              <a:endParaRPr lang="en-US" sz="1500" dirty="0">
                <a:latin typeface="Lato Light" charset="0"/>
                <a:ea typeface="Lato Light" charset="0"/>
                <a:cs typeface="Lato Light" charset="0"/>
              </a:endParaRPr>
            </a:p>
          </p:txBody>
        </p:sp>
      </p:grpSp>
      <p:pic>
        <p:nvPicPr>
          <p:cNvPr id="167" name="Picture 166">
            <a:extLst>
              <a:ext uri="{FF2B5EF4-FFF2-40B4-BE49-F238E27FC236}">
                <a16:creationId xmlns:a16="http://schemas.microsoft.com/office/drawing/2014/main" id="{F5B853B7-BB1B-0105-8512-FC75FB87D6D0}"/>
              </a:ext>
            </a:extLst>
          </p:cNvPr>
          <p:cNvPicPr>
            <a:picLocks noChangeAspect="1"/>
          </p:cNvPicPr>
          <p:nvPr/>
        </p:nvPicPr>
        <p:blipFill>
          <a:blip r:embed="rId4"/>
          <a:stretch>
            <a:fillRect/>
          </a:stretch>
        </p:blipFill>
        <p:spPr>
          <a:xfrm>
            <a:off x="5873148" y="435164"/>
            <a:ext cx="3124200" cy="368326"/>
          </a:xfrm>
          <a:prstGeom prst="rect">
            <a:avLst/>
          </a:prstGeom>
        </p:spPr>
      </p:pic>
      <p:pic>
        <p:nvPicPr>
          <p:cNvPr id="168" name="Picture 167">
            <a:extLst>
              <a:ext uri="{FF2B5EF4-FFF2-40B4-BE49-F238E27FC236}">
                <a16:creationId xmlns:a16="http://schemas.microsoft.com/office/drawing/2014/main" id="{31DC5EC3-FE4B-0C4E-59E0-FD97AE603BA3}"/>
              </a:ext>
            </a:extLst>
          </p:cNvPr>
          <p:cNvPicPr>
            <a:picLocks noChangeAspect="1"/>
          </p:cNvPicPr>
          <p:nvPr/>
        </p:nvPicPr>
        <p:blipFill>
          <a:blip r:embed="rId5"/>
          <a:stretch>
            <a:fillRect/>
          </a:stretch>
        </p:blipFill>
        <p:spPr>
          <a:xfrm>
            <a:off x="5873148" y="1669604"/>
            <a:ext cx="3245453" cy="535582"/>
          </a:xfrm>
          <a:prstGeom prst="rect">
            <a:avLst/>
          </a:prstGeom>
        </p:spPr>
      </p:pic>
      <p:pic>
        <p:nvPicPr>
          <p:cNvPr id="169" name="Picture 168">
            <a:extLst>
              <a:ext uri="{FF2B5EF4-FFF2-40B4-BE49-F238E27FC236}">
                <a16:creationId xmlns:a16="http://schemas.microsoft.com/office/drawing/2014/main" id="{13CFB277-EDEB-B8E6-7B21-B17F7ECE0C9E}"/>
              </a:ext>
            </a:extLst>
          </p:cNvPr>
          <p:cNvPicPr>
            <a:picLocks noChangeAspect="1"/>
          </p:cNvPicPr>
          <p:nvPr/>
        </p:nvPicPr>
        <p:blipFill>
          <a:blip r:embed="rId6"/>
          <a:stretch>
            <a:fillRect/>
          </a:stretch>
        </p:blipFill>
        <p:spPr>
          <a:xfrm>
            <a:off x="5940600" y="3316962"/>
            <a:ext cx="3073484" cy="634740"/>
          </a:xfrm>
          <a:prstGeom prst="rect">
            <a:avLst/>
          </a:prstGeom>
        </p:spPr>
      </p:pic>
      <p:sp>
        <p:nvSpPr>
          <p:cNvPr id="171" name="TextBox 170">
            <a:extLst>
              <a:ext uri="{FF2B5EF4-FFF2-40B4-BE49-F238E27FC236}">
                <a16:creationId xmlns:a16="http://schemas.microsoft.com/office/drawing/2014/main" id="{4646FC4D-D2D9-D4AD-41EB-3CFA243D3FF4}"/>
              </a:ext>
            </a:extLst>
          </p:cNvPr>
          <p:cNvSpPr txBox="1"/>
          <p:nvPr/>
        </p:nvSpPr>
        <p:spPr>
          <a:xfrm>
            <a:off x="3176145" y="435275"/>
            <a:ext cx="1984057" cy="307777"/>
          </a:xfrm>
          <a:prstGeom prst="rect">
            <a:avLst/>
          </a:prstGeom>
          <a:noFill/>
        </p:spPr>
        <p:txBody>
          <a:bodyPr wrap="square">
            <a:spAutoFit/>
          </a:bodyPr>
          <a:lstStyle/>
          <a:p>
            <a:pPr algn="ctr"/>
            <a:r>
              <a:rPr lang="en-US" dirty="0">
                <a:latin typeface="Timeless" panose="02000503060000020004" pitchFamily="2" charset="0"/>
                <a:cs typeface="Permanent Marker"/>
                <a:sym typeface="Permanent Marker"/>
              </a:rPr>
              <a:t>Solution</a:t>
            </a:r>
          </a:p>
        </p:txBody>
      </p:sp>
      <p:sp>
        <p:nvSpPr>
          <p:cNvPr id="173" name="TextBox 172">
            <a:extLst>
              <a:ext uri="{FF2B5EF4-FFF2-40B4-BE49-F238E27FC236}">
                <a16:creationId xmlns:a16="http://schemas.microsoft.com/office/drawing/2014/main" id="{4E9E45A8-5C22-694D-89AD-E37C6372966A}"/>
              </a:ext>
            </a:extLst>
          </p:cNvPr>
          <p:cNvSpPr txBox="1"/>
          <p:nvPr/>
        </p:nvSpPr>
        <p:spPr>
          <a:xfrm>
            <a:off x="-194083" y="472998"/>
            <a:ext cx="3349340" cy="553998"/>
          </a:xfrm>
          <a:prstGeom prst="rect">
            <a:avLst/>
          </a:prstGeom>
          <a:noFill/>
        </p:spPr>
        <p:txBody>
          <a:bodyPr wrap="square">
            <a:spAutoFit/>
          </a:bodyPr>
          <a:lstStyle/>
          <a:p>
            <a:pPr algn="ctr"/>
            <a:r>
              <a:rPr lang="en-US" dirty="0">
                <a:latin typeface="Timeless" panose="02000503060000020004" pitchFamily="2" charset="0"/>
                <a:cs typeface="Permanent Marker"/>
              </a:rPr>
              <a:t> Challenges with Transfer Learning </a:t>
            </a:r>
          </a:p>
          <a:p>
            <a:pPr marL="0" lvl="0" indent="0" algn="ctr" rtl="0">
              <a:spcBef>
                <a:spcPts val="0"/>
              </a:spcBef>
              <a:spcAft>
                <a:spcPts val="0"/>
              </a:spcAft>
              <a:buNone/>
            </a:pPr>
            <a:endParaRPr lang="en-US" sz="1600" dirty="0">
              <a:solidFill>
                <a:srgbClr val="0C2B3F"/>
              </a:solidFill>
            </a:endParaRPr>
          </a:p>
        </p:txBody>
      </p:sp>
      <p:grpSp>
        <p:nvGrpSpPr>
          <p:cNvPr id="174" name="Google Shape;613;p25">
            <a:extLst>
              <a:ext uri="{FF2B5EF4-FFF2-40B4-BE49-F238E27FC236}">
                <a16:creationId xmlns:a16="http://schemas.microsoft.com/office/drawing/2014/main" id="{878D0CD2-8E8C-9146-FD3C-53429FD09627}"/>
              </a:ext>
            </a:extLst>
          </p:cNvPr>
          <p:cNvGrpSpPr/>
          <p:nvPr/>
        </p:nvGrpSpPr>
        <p:grpSpPr>
          <a:xfrm rot="16200000">
            <a:off x="3073376" y="453565"/>
            <a:ext cx="136844" cy="331524"/>
            <a:chOff x="3593968" y="3125480"/>
            <a:chExt cx="167058" cy="468473"/>
          </a:xfrm>
        </p:grpSpPr>
        <p:sp>
          <p:nvSpPr>
            <p:cNvPr id="175" name="Google Shape;614;p25">
              <a:extLst>
                <a:ext uri="{FF2B5EF4-FFF2-40B4-BE49-F238E27FC236}">
                  <a16:creationId xmlns:a16="http://schemas.microsoft.com/office/drawing/2014/main" id="{639548CB-31A7-165B-0CFA-80946A583B9F}"/>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76" name="Google Shape;615;p25">
              <a:extLst>
                <a:ext uri="{FF2B5EF4-FFF2-40B4-BE49-F238E27FC236}">
                  <a16:creationId xmlns:a16="http://schemas.microsoft.com/office/drawing/2014/main" id="{A0CB3BE9-065F-EA47-A2F0-18E23508D7F1}"/>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180" name="Google Shape;610;p25">
            <a:extLst>
              <a:ext uri="{FF2B5EF4-FFF2-40B4-BE49-F238E27FC236}">
                <a16:creationId xmlns:a16="http://schemas.microsoft.com/office/drawing/2014/main" id="{D5764848-38AB-E678-5847-94D03FE03284}"/>
              </a:ext>
            </a:extLst>
          </p:cNvPr>
          <p:cNvGrpSpPr/>
          <p:nvPr/>
        </p:nvGrpSpPr>
        <p:grpSpPr>
          <a:xfrm rot="20117914">
            <a:off x="104669" y="-4355"/>
            <a:ext cx="137234" cy="408478"/>
            <a:chOff x="3270375" y="3436275"/>
            <a:chExt cx="218918" cy="577215"/>
          </a:xfrm>
        </p:grpSpPr>
        <p:sp>
          <p:nvSpPr>
            <p:cNvPr id="181" name="Google Shape;611;p25">
              <a:extLst>
                <a:ext uri="{FF2B5EF4-FFF2-40B4-BE49-F238E27FC236}">
                  <a16:creationId xmlns:a16="http://schemas.microsoft.com/office/drawing/2014/main" id="{89BFC8F8-AE26-6E43-BC54-BD3349BACDAD}"/>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82" name="Google Shape;612;p25">
              <a:extLst>
                <a:ext uri="{FF2B5EF4-FFF2-40B4-BE49-F238E27FC236}">
                  <a16:creationId xmlns:a16="http://schemas.microsoft.com/office/drawing/2014/main" id="{C2AA482D-1816-32E7-F6D5-63C7CAB1C63C}"/>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183" name="Google Shape;616;p25">
            <a:extLst>
              <a:ext uri="{FF2B5EF4-FFF2-40B4-BE49-F238E27FC236}">
                <a16:creationId xmlns:a16="http://schemas.microsoft.com/office/drawing/2014/main" id="{83325C7F-E1C3-EDB0-E0E7-0704292B2B2B}"/>
              </a:ext>
            </a:extLst>
          </p:cNvPr>
          <p:cNvGrpSpPr/>
          <p:nvPr/>
        </p:nvGrpSpPr>
        <p:grpSpPr>
          <a:xfrm rot="2212441">
            <a:off x="2379018" y="730162"/>
            <a:ext cx="145794" cy="381928"/>
            <a:chOff x="5349941" y="3093980"/>
            <a:chExt cx="233161" cy="539699"/>
          </a:xfrm>
        </p:grpSpPr>
        <p:sp>
          <p:nvSpPr>
            <p:cNvPr id="184" name="Google Shape;617;p25">
              <a:extLst>
                <a:ext uri="{FF2B5EF4-FFF2-40B4-BE49-F238E27FC236}">
                  <a16:creationId xmlns:a16="http://schemas.microsoft.com/office/drawing/2014/main" id="{48903C3A-6AFC-F900-8054-B8BEEA55804D}"/>
                </a:ext>
              </a:extLst>
            </p:cNvPr>
            <p:cNvSpPr/>
            <p:nvPr/>
          </p:nvSpPr>
          <p:spPr>
            <a:xfrm>
              <a:off x="5349941" y="3093980"/>
              <a:ext cx="233161" cy="539699"/>
            </a:xfrm>
            <a:custGeom>
              <a:avLst/>
              <a:gdLst/>
              <a:ahLst/>
              <a:cxnLst/>
              <a:rect l="l" t="t" r="r" b="b"/>
              <a:pathLst>
                <a:path w="15929" h="36871" extrusionOk="0">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85" name="Google Shape;618;p25">
              <a:extLst>
                <a:ext uri="{FF2B5EF4-FFF2-40B4-BE49-F238E27FC236}">
                  <a16:creationId xmlns:a16="http://schemas.microsoft.com/office/drawing/2014/main" id="{2727FDF8-CFA1-A782-B074-CE9158795D30}"/>
                </a:ext>
              </a:extLst>
            </p:cNvPr>
            <p:cNvSpPr/>
            <p:nvPr/>
          </p:nvSpPr>
          <p:spPr>
            <a:xfrm>
              <a:off x="5364681" y="3113155"/>
              <a:ext cx="200841" cy="503998"/>
            </a:xfrm>
            <a:custGeom>
              <a:avLst/>
              <a:gdLst/>
              <a:ahLst/>
              <a:cxnLst/>
              <a:rect l="l" t="t" r="r" b="b"/>
              <a:pathLst>
                <a:path w="13721" h="34432" extrusionOk="0">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189" name="Google Shape;613;p25">
            <a:extLst>
              <a:ext uri="{FF2B5EF4-FFF2-40B4-BE49-F238E27FC236}">
                <a16:creationId xmlns:a16="http://schemas.microsoft.com/office/drawing/2014/main" id="{CE0C28CB-CAAD-ECA7-9944-EDAE68972786}"/>
              </a:ext>
            </a:extLst>
          </p:cNvPr>
          <p:cNvGrpSpPr/>
          <p:nvPr/>
        </p:nvGrpSpPr>
        <p:grpSpPr>
          <a:xfrm rot="16200000">
            <a:off x="4946906" y="423401"/>
            <a:ext cx="136844" cy="331524"/>
            <a:chOff x="3593968" y="3125480"/>
            <a:chExt cx="167058" cy="468473"/>
          </a:xfrm>
        </p:grpSpPr>
        <p:sp>
          <p:nvSpPr>
            <p:cNvPr id="190" name="Google Shape;614;p25">
              <a:extLst>
                <a:ext uri="{FF2B5EF4-FFF2-40B4-BE49-F238E27FC236}">
                  <a16:creationId xmlns:a16="http://schemas.microsoft.com/office/drawing/2014/main" id="{96406F24-18F9-9B48-21C2-F0412E6C2162}"/>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91" name="Google Shape;615;p25">
              <a:extLst>
                <a:ext uri="{FF2B5EF4-FFF2-40B4-BE49-F238E27FC236}">
                  <a16:creationId xmlns:a16="http://schemas.microsoft.com/office/drawing/2014/main" id="{3B4B51DB-F6AA-A271-4F5C-F7E5D1349339}"/>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
        <p:nvSpPr>
          <p:cNvPr id="193" name="TextBox 192">
            <a:extLst>
              <a:ext uri="{FF2B5EF4-FFF2-40B4-BE49-F238E27FC236}">
                <a16:creationId xmlns:a16="http://schemas.microsoft.com/office/drawing/2014/main" id="{05203A88-EBCE-07A8-A45F-DCDF46469D93}"/>
              </a:ext>
            </a:extLst>
          </p:cNvPr>
          <p:cNvSpPr txBox="1"/>
          <p:nvPr/>
        </p:nvSpPr>
        <p:spPr>
          <a:xfrm>
            <a:off x="4496099" y="2388468"/>
            <a:ext cx="3626822" cy="338554"/>
          </a:xfrm>
          <a:prstGeom prst="rect">
            <a:avLst/>
          </a:prstGeom>
          <a:noFill/>
        </p:spPr>
        <p:txBody>
          <a:bodyPr wrap="square" rtlCol="0">
            <a:spAutoFit/>
          </a:bodyPr>
          <a:lstStyle/>
          <a:p>
            <a:r>
              <a:rPr lang="en-AS" sz="800" dirty="0"/>
              <a:t>(</a:t>
            </a:r>
            <a:r>
              <a:rPr lang="en-US" sz="800" dirty="0"/>
              <a:t>"</a:t>
            </a:r>
            <a:r>
              <a:rPr lang="en-US" sz="800" dirty="0">
                <a:solidFill>
                  <a:srgbClr val="00B050"/>
                </a:solidFill>
              </a:rPr>
              <a:t>sport</a:t>
            </a:r>
            <a:r>
              <a:rPr lang="en-AS" sz="800" dirty="0">
                <a:solidFill>
                  <a:srgbClr val="00B050"/>
                </a:solidFill>
              </a:rPr>
              <a:t>s</a:t>
            </a:r>
            <a:r>
              <a:rPr lang="en-US" sz="800" dirty="0">
                <a:solidFill>
                  <a:srgbClr val="00B050"/>
                </a:solidFill>
              </a:rPr>
              <a:t> </a:t>
            </a:r>
            <a:r>
              <a:rPr lang="en-US" sz="800" dirty="0"/>
              <a:t>“ </a:t>
            </a:r>
            <a:r>
              <a:rPr lang="en-AS" sz="800" dirty="0"/>
              <a:t>,“</a:t>
            </a:r>
            <a:r>
              <a:rPr lang="en-US" sz="800" dirty="0"/>
              <a:t>Mohamed Salah signs new three-year contract at Liverpool</a:t>
            </a:r>
            <a:r>
              <a:rPr lang="en-AS" sz="800" dirty="0"/>
              <a:t>”</a:t>
            </a:r>
            <a:r>
              <a:rPr lang="en-US" sz="800" dirty="0"/>
              <a:t> </a:t>
            </a:r>
            <a:r>
              <a:rPr lang="en-AS" sz="800" dirty="0"/>
              <a:t>)</a:t>
            </a:r>
          </a:p>
          <a:p>
            <a:r>
              <a:rPr lang="en-AS" sz="800" dirty="0"/>
              <a:t>(</a:t>
            </a:r>
            <a:r>
              <a:rPr lang="en-US" sz="800" dirty="0"/>
              <a:t>"</a:t>
            </a:r>
            <a:r>
              <a:rPr lang="en-US" sz="800" dirty="0">
                <a:solidFill>
                  <a:srgbClr val="00B050"/>
                </a:solidFill>
              </a:rPr>
              <a:t>politics</a:t>
            </a:r>
            <a:r>
              <a:rPr lang="en-US" sz="800" dirty="0"/>
              <a:t> “</a:t>
            </a:r>
            <a:r>
              <a:rPr lang="en-AS" sz="800" dirty="0"/>
              <a:t> ,“</a:t>
            </a:r>
            <a:r>
              <a:rPr lang="en-US" sz="800" dirty="0"/>
              <a:t>Ukraine weapons: What military equipment is the world giving?</a:t>
            </a:r>
            <a:r>
              <a:rPr lang="en-AS" sz="800" dirty="0"/>
              <a:t>”)</a:t>
            </a:r>
          </a:p>
        </p:txBody>
      </p:sp>
      <p:sp>
        <p:nvSpPr>
          <p:cNvPr id="194" name="TextBox 193">
            <a:extLst>
              <a:ext uri="{FF2B5EF4-FFF2-40B4-BE49-F238E27FC236}">
                <a16:creationId xmlns:a16="http://schemas.microsoft.com/office/drawing/2014/main" id="{6F78FA63-8B10-5CF8-C695-AF16622D417A}"/>
              </a:ext>
            </a:extLst>
          </p:cNvPr>
          <p:cNvSpPr txBox="1"/>
          <p:nvPr/>
        </p:nvSpPr>
        <p:spPr>
          <a:xfrm>
            <a:off x="5898506" y="4128064"/>
            <a:ext cx="3073484" cy="338554"/>
          </a:xfrm>
          <a:prstGeom prst="rect">
            <a:avLst/>
          </a:prstGeom>
          <a:noFill/>
        </p:spPr>
        <p:txBody>
          <a:bodyPr wrap="square" rtlCol="0">
            <a:spAutoFit/>
          </a:bodyPr>
          <a:lstStyle/>
          <a:p>
            <a:r>
              <a:rPr lang="en-US" sz="800" dirty="0"/>
              <a:t>multi-class problems they use the class with maximum confidence (for True) as the final prediction</a:t>
            </a:r>
          </a:p>
        </p:txBody>
      </p:sp>
      <p:grpSp>
        <p:nvGrpSpPr>
          <p:cNvPr id="216" name="Google Shape;922;p33">
            <a:extLst>
              <a:ext uri="{FF2B5EF4-FFF2-40B4-BE49-F238E27FC236}">
                <a16:creationId xmlns:a16="http://schemas.microsoft.com/office/drawing/2014/main" id="{E9585180-65D4-ABB0-0C7A-5E4970809F7C}"/>
              </a:ext>
            </a:extLst>
          </p:cNvPr>
          <p:cNvGrpSpPr/>
          <p:nvPr/>
        </p:nvGrpSpPr>
        <p:grpSpPr>
          <a:xfrm>
            <a:off x="6610240" y="995136"/>
            <a:ext cx="535101" cy="172932"/>
            <a:chOff x="5102934" y="3455089"/>
            <a:chExt cx="1089135" cy="357219"/>
          </a:xfrm>
        </p:grpSpPr>
        <p:sp>
          <p:nvSpPr>
            <p:cNvPr id="217" name="Google Shape;923;p33">
              <a:extLst>
                <a:ext uri="{FF2B5EF4-FFF2-40B4-BE49-F238E27FC236}">
                  <a16:creationId xmlns:a16="http://schemas.microsoft.com/office/drawing/2014/main" id="{C79EC84C-7D07-8586-5C44-4A463C8868C0}"/>
                </a:ext>
              </a:extLst>
            </p:cNvPr>
            <p:cNvSpPr/>
            <p:nvPr/>
          </p:nvSpPr>
          <p:spPr>
            <a:xfrm>
              <a:off x="5102934" y="3455089"/>
              <a:ext cx="1089135" cy="357219"/>
            </a:xfrm>
            <a:custGeom>
              <a:avLst/>
              <a:gdLst/>
              <a:ahLst/>
              <a:cxnLst/>
              <a:rect l="l" t="t" r="r" b="b"/>
              <a:pathLst>
                <a:path w="55174" h="18878" extrusionOk="0">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spcFirstLastPara="1" wrap="square" lIns="91425" tIns="91425" rIns="91425" bIns="91425" anchor="ctr" anchorCtr="0">
              <a:noAutofit/>
            </a:bodyPr>
            <a:lstStyle/>
            <a:p>
              <a:pPr algn="ctr"/>
              <a:r>
                <a:rPr lang="en-AS" sz="800" dirty="0"/>
                <a:t>Input</a:t>
              </a:r>
              <a:endParaRPr lang="en-US" sz="800" dirty="0"/>
            </a:p>
          </p:txBody>
        </p:sp>
        <p:sp>
          <p:nvSpPr>
            <p:cNvPr id="218" name="Google Shape;924;p33">
              <a:extLst>
                <a:ext uri="{FF2B5EF4-FFF2-40B4-BE49-F238E27FC236}">
                  <a16:creationId xmlns:a16="http://schemas.microsoft.com/office/drawing/2014/main" id="{F9046D77-8E9F-1DC1-46DC-A7A1B1F5D001}"/>
                </a:ext>
              </a:extLst>
            </p:cNvPr>
            <p:cNvSpPr/>
            <p:nvPr/>
          </p:nvSpPr>
          <p:spPr>
            <a:xfrm>
              <a:off x="5102934" y="3455089"/>
              <a:ext cx="1089135" cy="357219"/>
            </a:xfrm>
            <a:custGeom>
              <a:avLst/>
              <a:gdLst/>
              <a:ahLst/>
              <a:cxnLst/>
              <a:rect l="l" t="t" r="r" b="b"/>
              <a:pathLst>
                <a:path w="55174" h="18878" extrusionOk="0">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922;p33">
            <a:extLst>
              <a:ext uri="{FF2B5EF4-FFF2-40B4-BE49-F238E27FC236}">
                <a16:creationId xmlns:a16="http://schemas.microsoft.com/office/drawing/2014/main" id="{D6B3EC1B-31B7-DB1C-8D49-E1900B87B11D}"/>
              </a:ext>
            </a:extLst>
          </p:cNvPr>
          <p:cNvGrpSpPr/>
          <p:nvPr/>
        </p:nvGrpSpPr>
        <p:grpSpPr>
          <a:xfrm>
            <a:off x="7870529" y="1002637"/>
            <a:ext cx="535101" cy="172932"/>
            <a:chOff x="5102934" y="3455089"/>
            <a:chExt cx="1089135" cy="357219"/>
          </a:xfrm>
        </p:grpSpPr>
        <p:sp>
          <p:nvSpPr>
            <p:cNvPr id="223" name="Google Shape;923;p33">
              <a:extLst>
                <a:ext uri="{FF2B5EF4-FFF2-40B4-BE49-F238E27FC236}">
                  <a16:creationId xmlns:a16="http://schemas.microsoft.com/office/drawing/2014/main" id="{8CFC1E05-1E0E-2E65-557C-A8F375868C4E}"/>
                </a:ext>
              </a:extLst>
            </p:cNvPr>
            <p:cNvSpPr/>
            <p:nvPr/>
          </p:nvSpPr>
          <p:spPr>
            <a:xfrm>
              <a:off x="5102934" y="3455089"/>
              <a:ext cx="1089135" cy="357219"/>
            </a:xfrm>
            <a:custGeom>
              <a:avLst/>
              <a:gdLst/>
              <a:ahLst/>
              <a:cxnLst/>
              <a:rect l="l" t="t" r="r" b="b"/>
              <a:pathLst>
                <a:path w="55174" h="18878" extrusionOk="0">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spcFirstLastPara="1" wrap="square" lIns="91425" tIns="91425" rIns="91425" bIns="91425" anchor="ctr" anchorCtr="0">
              <a:noAutofit/>
            </a:bodyPr>
            <a:lstStyle/>
            <a:p>
              <a:pPr algn="ctr"/>
              <a:r>
                <a:rPr lang="en-AS" sz="800" dirty="0"/>
                <a:t>output</a:t>
              </a:r>
              <a:endParaRPr lang="en-US" sz="800" dirty="0"/>
            </a:p>
          </p:txBody>
        </p:sp>
        <p:sp>
          <p:nvSpPr>
            <p:cNvPr id="224" name="Google Shape;924;p33">
              <a:extLst>
                <a:ext uri="{FF2B5EF4-FFF2-40B4-BE49-F238E27FC236}">
                  <a16:creationId xmlns:a16="http://schemas.microsoft.com/office/drawing/2014/main" id="{C5F5D2AA-DC59-C9FC-8999-D805615F3728}"/>
                </a:ext>
              </a:extLst>
            </p:cNvPr>
            <p:cNvSpPr/>
            <p:nvPr/>
          </p:nvSpPr>
          <p:spPr>
            <a:xfrm>
              <a:off x="5102934" y="3455089"/>
              <a:ext cx="1089135" cy="357219"/>
            </a:xfrm>
            <a:custGeom>
              <a:avLst/>
              <a:gdLst/>
              <a:ahLst/>
              <a:cxnLst/>
              <a:rect l="l" t="t" r="r" b="b"/>
              <a:pathLst>
                <a:path w="55174" h="18878" extrusionOk="0">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2" name="Straight Arrow Connector 231">
            <a:extLst>
              <a:ext uri="{FF2B5EF4-FFF2-40B4-BE49-F238E27FC236}">
                <a16:creationId xmlns:a16="http://schemas.microsoft.com/office/drawing/2014/main" id="{72E17B24-2883-7C4E-4F3B-CA89760A1FBA}"/>
              </a:ext>
            </a:extLst>
          </p:cNvPr>
          <p:cNvCxnSpPr>
            <a:cxnSpLocks/>
          </p:cNvCxnSpPr>
          <p:nvPr/>
        </p:nvCxnSpPr>
        <p:spPr>
          <a:xfrm>
            <a:off x="6261100" y="139700"/>
            <a:ext cx="0" cy="381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92F5F84-7EA6-4315-EF98-3EBA09284DB1}"/>
              </a:ext>
            </a:extLst>
          </p:cNvPr>
          <p:cNvCxnSpPr>
            <a:cxnSpLocks/>
          </p:cNvCxnSpPr>
          <p:nvPr/>
        </p:nvCxnSpPr>
        <p:spPr>
          <a:xfrm>
            <a:off x="6934200" y="127020"/>
            <a:ext cx="0" cy="381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AB1FADA4-5588-442C-D2DB-8C651AB8D25D}"/>
              </a:ext>
            </a:extLst>
          </p:cNvPr>
          <p:cNvCxnSpPr>
            <a:cxnSpLocks/>
          </p:cNvCxnSpPr>
          <p:nvPr/>
        </p:nvCxnSpPr>
        <p:spPr>
          <a:xfrm>
            <a:off x="7870529" y="139700"/>
            <a:ext cx="0" cy="381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2DB2331-CA88-833A-9CF3-3368FB6139E6}"/>
              </a:ext>
            </a:extLst>
          </p:cNvPr>
          <p:cNvSpPr txBox="1"/>
          <p:nvPr/>
        </p:nvSpPr>
        <p:spPr>
          <a:xfrm>
            <a:off x="6011917" y="1166799"/>
            <a:ext cx="1693304" cy="400110"/>
          </a:xfrm>
          <a:prstGeom prst="rect">
            <a:avLst/>
          </a:prstGeom>
          <a:noFill/>
        </p:spPr>
        <p:txBody>
          <a:bodyPr wrap="square">
            <a:spAutoFit/>
          </a:bodyPr>
          <a:lstStyle/>
          <a:p>
            <a:r>
              <a:rPr lang="en-US" sz="1000" dirty="0"/>
              <a:t>"I </a:t>
            </a:r>
            <a:r>
              <a:rPr lang="en-US" sz="1000" dirty="0">
                <a:solidFill>
                  <a:srgbClr val="00B050"/>
                </a:solidFill>
              </a:rPr>
              <a:t>enjoyed</a:t>
            </a:r>
            <a:r>
              <a:rPr lang="en-US" sz="1000" dirty="0"/>
              <a:t> the movie a lot”</a:t>
            </a:r>
            <a:endParaRPr lang="en-AS" sz="1000" dirty="0"/>
          </a:p>
          <a:p>
            <a:r>
              <a:rPr lang="en-US" sz="1000" dirty="0"/>
              <a:t>“I </a:t>
            </a:r>
            <a:r>
              <a:rPr lang="en-US" sz="1000" dirty="0">
                <a:solidFill>
                  <a:srgbClr val="FF0000"/>
                </a:solidFill>
              </a:rPr>
              <a:t>heated</a:t>
            </a:r>
            <a:r>
              <a:rPr lang="en-US" sz="1000" dirty="0"/>
              <a:t> the movie a lot"</a:t>
            </a:r>
          </a:p>
        </p:txBody>
      </p:sp>
      <p:sp>
        <p:nvSpPr>
          <p:cNvPr id="241" name="TextBox 240">
            <a:extLst>
              <a:ext uri="{FF2B5EF4-FFF2-40B4-BE49-F238E27FC236}">
                <a16:creationId xmlns:a16="http://schemas.microsoft.com/office/drawing/2014/main" id="{E10AC1FB-01D6-93DF-A3F5-F968E24E8E19}"/>
              </a:ext>
            </a:extLst>
          </p:cNvPr>
          <p:cNvSpPr txBox="1"/>
          <p:nvPr/>
        </p:nvSpPr>
        <p:spPr>
          <a:xfrm>
            <a:off x="7521299" y="1191798"/>
            <a:ext cx="1941195" cy="338554"/>
          </a:xfrm>
          <a:prstGeom prst="rect">
            <a:avLst/>
          </a:prstGeom>
          <a:noFill/>
        </p:spPr>
        <p:txBody>
          <a:bodyPr wrap="square">
            <a:spAutoFit/>
          </a:bodyPr>
          <a:lstStyle/>
          <a:p>
            <a:r>
              <a:rPr lang="en-US" sz="800" dirty="0"/>
              <a:t>→ </a:t>
            </a:r>
            <a:r>
              <a:rPr lang="en-US" sz="800" dirty="0">
                <a:solidFill>
                  <a:srgbClr val="00B050"/>
                </a:solidFill>
              </a:rPr>
              <a:t>positive</a:t>
            </a:r>
            <a:r>
              <a:rPr lang="en-US" sz="800" dirty="0"/>
              <a:t> sentiment</a:t>
            </a:r>
            <a:endParaRPr lang="en-AS" sz="800" dirty="0"/>
          </a:p>
          <a:p>
            <a:r>
              <a:rPr lang="en-US" sz="800" dirty="0"/>
              <a:t>→ </a:t>
            </a:r>
            <a:r>
              <a:rPr lang="en-US" sz="800" dirty="0">
                <a:solidFill>
                  <a:srgbClr val="FF0000"/>
                </a:solidFill>
              </a:rPr>
              <a:t>negative</a:t>
            </a:r>
            <a:r>
              <a:rPr lang="en-US" sz="800" dirty="0"/>
              <a:t> sentiment</a:t>
            </a:r>
          </a:p>
        </p:txBody>
      </p:sp>
      <p:cxnSp>
        <p:nvCxnSpPr>
          <p:cNvPr id="242" name="Straight Arrow Connector 241">
            <a:extLst>
              <a:ext uri="{FF2B5EF4-FFF2-40B4-BE49-F238E27FC236}">
                <a16:creationId xmlns:a16="http://schemas.microsoft.com/office/drawing/2014/main" id="{BA62C96E-0CC3-A659-AECB-C24C5EF25978}"/>
              </a:ext>
            </a:extLst>
          </p:cNvPr>
          <p:cNvCxnSpPr>
            <a:cxnSpLocks/>
          </p:cNvCxnSpPr>
          <p:nvPr/>
        </p:nvCxnSpPr>
        <p:spPr>
          <a:xfrm>
            <a:off x="8727779" y="139700"/>
            <a:ext cx="0" cy="381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3" name="Google Shape;616;p25">
            <a:extLst>
              <a:ext uri="{FF2B5EF4-FFF2-40B4-BE49-F238E27FC236}">
                <a16:creationId xmlns:a16="http://schemas.microsoft.com/office/drawing/2014/main" id="{EAA01C3F-911C-3107-E476-46A223F253F6}"/>
              </a:ext>
            </a:extLst>
          </p:cNvPr>
          <p:cNvGrpSpPr/>
          <p:nvPr/>
        </p:nvGrpSpPr>
        <p:grpSpPr>
          <a:xfrm rot="313432" flipH="1">
            <a:off x="5710557" y="1037400"/>
            <a:ext cx="200594" cy="406991"/>
            <a:chOff x="5349941" y="3093980"/>
            <a:chExt cx="233161" cy="539699"/>
          </a:xfrm>
        </p:grpSpPr>
        <p:sp>
          <p:nvSpPr>
            <p:cNvPr id="244" name="Google Shape;617;p25">
              <a:extLst>
                <a:ext uri="{FF2B5EF4-FFF2-40B4-BE49-F238E27FC236}">
                  <a16:creationId xmlns:a16="http://schemas.microsoft.com/office/drawing/2014/main" id="{BF31B560-378C-A54A-7E2C-CABE5FD24F7D}"/>
                </a:ext>
              </a:extLst>
            </p:cNvPr>
            <p:cNvSpPr/>
            <p:nvPr/>
          </p:nvSpPr>
          <p:spPr>
            <a:xfrm>
              <a:off x="5349941" y="3093980"/>
              <a:ext cx="233161" cy="539699"/>
            </a:xfrm>
            <a:custGeom>
              <a:avLst/>
              <a:gdLst/>
              <a:ahLst/>
              <a:cxnLst/>
              <a:rect l="l" t="t" r="r" b="b"/>
              <a:pathLst>
                <a:path w="15929" h="36871" extrusionOk="0">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45" name="Google Shape;618;p25">
              <a:extLst>
                <a:ext uri="{FF2B5EF4-FFF2-40B4-BE49-F238E27FC236}">
                  <a16:creationId xmlns:a16="http://schemas.microsoft.com/office/drawing/2014/main" id="{6D01E000-0212-B7F7-6BF0-C9D13998FE93}"/>
                </a:ext>
              </a:extLst>
            </p:cNvPr>
            <p:cNvSpPr/>
            <p:nvPr/>
          </p:nvSpPr>
          <p:spPr>
            <a:xfrm>
              <a:off x="5364681" y="3113155"/>
              <a:ext cx="200841" cy="503998"/>
            </a:xfrm>
            <a:custGeom>
              <a:avLst/>
              <a:gdLst/>
              <a:ahLst/>
              <a:cxnLst/>
              <a:rect l="l" t="t" r="r" b="b"/>
              <a:pathLst>
                <a:path w="13721" h="34432" extrusionOk="0">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cxnSp>
        <p:nvCxnSpPr>
          <p:cNvPr id="246" name="Straight Arrow Connector 245">
            <a:extLst>
              <a:ext uri="{FF2B5EF4-FFF2-40B4-BE49-F238E27FC236}">
                <a16:creationId xmlns:a16="http://schemas.microsoft.com/office/drawing/2014/main" id="{8F39A1C9-5933-396E-6620-A643A0575A97}"/>
              </a:ext>
            </a:extLst>
          </p:cNvPr>
          <p:cNvCxnSpPr>
            <a:cxnSpLocks/>
          </p:cNvCxnSpPr>
          <p:nvPr/>
        </p:nvCxnSpPr>
        <p:spPr>
          <a:xfrm>
            <a:off x="6511629" y="1592000"/>
            <a:ext cx="0" cy="233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498A232B-338A-CEFC-D9B7-0F544C77DDC9}"/>
              </a:ext>
            </a:extLst>
          </p:cNvPr>
          <p:cNvCxnSpPr>
            <a:cxnSpLocks/>
          </p:cNvCxnSpPr>
          <p:nvPr/>
        </p:nvCxnSpPr>
        <p:spPr>
          <a:xfrm>
            <a:off x="8956379" y="1585650"/>
            <a:ext cx="0" cy="233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9" name="Google Shape;922;p33">
            <a:extLst>
              <a:ext uri="{FF2B5EF4-FFF2-40B4-BE49-F238E27FC236}">
                <a16:creationId xmlns:a16="http://schemas.microsoft.com/office/drawing/2014/main" id="{5FC1CA8E-5719-3D75-3690-39E8CC7157DD}"/>
              </a:ext>
            </a:extLst>
          </p:cNvPr>
          <p:cNvGrpSpPr/>
          <p:nvPr/>
        </p:nvGrpSpPr>
        <p:grpSpPr>
          <a:xfrm>
            <a:off x="6027631" y="2230472"/>
            <a:ext cx="535101" cy="172932"/>
            <a:chOff x="5102934" y="3455089"/>
            <a:chExt cx="1089135" cy="357219"/>
          </a:xfrm>
        </p:grpSpPr>
        <p:sp>
          <p:nvSpPr>
            <p:cNvPr id="250" name="Google Shape;923;p33">
              <a:extLst>
                <a:ext uri="{FF2B5EF4-FFF2-40B4-BE49-F238E27FC236}">
                  <a16:creationId xmlns:a16="http://schemas.microsoft.com/office/drawing/2014/main" id="{5306054C-4597-249B-6A8C-71F860595868}"/>
                </a:ext>
              </a:extLst>
            </p:cNvPr>
            <p:cNvSpPr/>
            <p:nvPr/>
          </p:nvSpPr>
          <p:spPr>
            <a:xfrm>
              <a:off x="5102934" y="3455089"/>
              <a:ext cx="1089135" cy="357219"/>
            </a:xfrm>
            <a:custGeom>
              <a:avLst/>
              <a:gdLst/>
              <a:ahLst/>
              <a:cxnLst/>
              <a:rect l="l" t="t" r="r" b="b"/>
              <a:pathLst>
                <a:path w="55174" h="18878" extrusionOk="0">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spcFirstLastPara="1" wrap="square" lIns="91425" tIns="91425" rIns="91425" bIns="91425" anchor="ctr" anchorCtr="0">
              <a:noAutofit/>
            </a:bodyPr>
            <a:lstStyle/>
            <a:p>
              <a:pPr algn="ctr"/>
              <a:r>
                <a:rPr lang="en-AS" sz="800" dirty="0"/>
                <a:t>Input</a:t>
              </a:r>
              <a:endParaRPr lang="en-US" sz="800" dirty="0"/>
            </a:p>
          </p:txBody>
        </p:sp>
        <p:sp>
          <p:nvSpPr>
            <p:cNvPr id="251" name="Google Shape;924;p33">
              <a:extLst>
                <a:ext uri="{FF2B5EF4-FFF2-40B4-BE49-F238E27FC236}">
                  <a16:creationId xmlns:a16="http://schemas.microsoft.com/office/drawing/2014/main" id="{088D218D-D5B1-460A-E9F4-4ED7B7133DD8}"/>
                </a:ext>
              </a:extLst>
            </p:cNvPr>
            <p:cNvSpPr/>
            <p:nvPr/>
          </p:nvSpPr>
          <p:spPr>
            <a:xfrm>
              <a:off x="5102934" y="3455089"/>
              <a:ext cx="1089135" cy="357219"/>
            </a:xfrm>
            <a:custGeom>
              <a:avLst/>
              <a:gdLst/>
              <a:ahLst/>
              <a:cxnLst/>
              <a:rect l="l" t="t" r="r" b="b"/>
              <a:pathLst>
                <a:path w="55174" h="18878" extrusionOk="0">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2" name="Google Shape;922;p33">
            <a:extLst>
              <a:ext uri="{FF2B5EF4-FFF2-40B4-BE49-F238E27FC236}">
                <a16:creationId xmlns:a16="http://schemas.microsoft.com/office/drawing/2014/main" id="{D5A376BE-83BF-D018-74E8-87D6DCE8DBD6}"/>
              </a:ext>
            </a:extLst>
          </p:cNvPr>
          <p:cNvGrpSpPr/>
          <p:nvPr/>
        </p:nvGrpSpPr>
        <p:grpSpPr>
          <a:xfrm>
            <a:off x="7988803" y="2228916"/>
            <a:ext cx="535101" cy="172932"/>
            <a:chOff x="5102934" y="3455089"/>
            <a:chExt cx="1089135" cy="357219"/>
          </a:xfrm>
        </p:grpSpPr>
        <p:sp>
          <p:nvSpPr>
            <p:cNvPr id="253" name="Google Shape;923;p33">
              <a:extLst>
                <a:ext uri="{FF2B5EF4-FFF2-40B4-BE49-F238E27FC236}">
                  <a16:creationId xmlns:a16="http://schemas.microsoft.com/office/drawing/2014/main" id="{410EE1FC-2F82-0C34-88BB-08E065401714}"/>
                </a:ext>
              </a:extLst>
            </p:cNvPr>
            <p:cNvSpPr/>
            <p:nvPr/>
          </p:nvSpPr>
          <p:spPr>
            <a:xfrm>
              <a:off x="5102934" y="3455089"/>
              <a:ext cx="1089135" cy="357219"/>
            </a:xfrm>
            <a:custGeom>
              <a:avLst/>
              <a:gdLst/>
              <a:ahLst/>
              <a:cxnLst/>
              <a:rect l="l" t="t" r="r" b="b"/>
              <a:pathLst>
                <a:path w="55174" h="18878" extrusionOk="0">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spcFirstLastPara="1" wrap="square" lIns="91425" tIns="91425" rIns="91425" bIns="91425" anchor="ctr" anchorCtr="0">
              <a:noAutofit/>
            </a:bodyPr>
            <a:lstStyle/>
            <a:p>
              <a:pPr algn="ctr"/>
              <a:r>
                <a:rPr lang="en-AS" sz="800" dirty="0"/>
                <a:t>output</a:t>
              </a:r>
              <a:endParaRPr lang="en-US" sz="800" dirty="0"/>
            </a:p>
          </p:txBody>
        </p:sp>
        <p:sp>
          <p:nvSpPr>
            <p:cNvPr id="254" name="Google Shape;924;p33">
              <a:extLst>
                <a:ext uri="{FF2B5EF4-FFF2-40B4-BE49-F238E27FC236}">
                  <a16:creationId xmlns:a16="http://schemas.microsoft.com/office/drawing/2014/main" id="{96C5BA7B-2E85-3A37-F0D4-A4086A9F5845}"/>
                </a:ext>
              </a:extLst>
            </p:cNvPr>
            <p:cNvSpPr/>
            <p:nvPr/>
          </p:nvSpPr>
          <p:spPr>
            <a:xfrm>
              <a:off x="5102934" y="3455089"/>
              <a:ext cx="1089135" cy="357219"/>
            </a:xfrm>
            <a:custGeom>
              <a:avLst/>
              <a:gdLst/>
              <a:ahLst/>
              <a:cxnLst/>
              <a:rect l="l" t="t" r="r" b="b"/>
              <a:pathLst>
                <a:path w="55174" h="18878" extrusionOk="0">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TextBox 255">
            <a:extLst>
              <a:ext uri="{FF2B5EF4-FFF2-40B4-BE49-F238E27FC236}">
                <a16:creationId xmlns:a16="http://schemas.microsoft.com/office/drawing/2014/main" id="{8416CF78-C184-FAF6-668C-0CC691E08522}"/>
              </a:ext>
            </a:extLst>
          </p:cNvPr>
          <p:cNvSpPr txBox="1"/>
          <p:nvPr/>
        </p:nvSpPr>
        <p:spPr>
          <a:xfrm>
            <a:off x="7988803" y="2381548"/>
            <a:ext cx="533901" cy="338554"/>
          </a:xfrm>
          <a:prstGeom prst="rect">
            <a:avLst/>
          </a:prstGeom>
          <a:noFill/>
        </p:spPr>
        <p:txBody>
          <a:bodyPr wrap="square">
            <a:spAutoFit/>
          </a:bodyPr>
          <a:lstStyle/>
          <a:p>
            <a:r>
              <a:rPr lang="en-US" sz="800" dirty="0"/>
              <a:t>→ </a:t>
            </a:r>
            <a:r>
              <a:rPr lang="en-AS" sz="800" dirty="0"/>
              <a:t>T</a:t>
            </a:r>
            <a:r>
              <a:rPr lang="en-US" sz="800" dirty="0"/>
              <a:t>/F</a:t>
            </a:r>
            <a:endParaRPr lang="en-AS" sz="800" dirty="0"/>
          </a:p>
          <a:p>
            <a:r>
              <a:rPr lang="en-US" sz="800" dirty="0"/>
              <a:t>→ </a:t>
            </a:r>
            <a:r>
              <a:rPr lang="en-AS" sz="800" dirty="0"/>
              <a:t>T</a:t>
            </a:r>
            <a:r>
              <a:rPr lang="en-US" sz="800" dirty="0"/>
              <a:t>/F</a:t>
            </a:r>
          </a:p>
        </p:txBody>
      </p:sp>
      <p:grpSp>
        <p:nvGrpSpPr>
          <p:cNvPr id="257" name="Google Shape;616;p25">
            <a:extLst>
              <a:ext uri="{FF2B5EF4-FFF2-40B4-BE49-F238E27FC236}">
                <a16:creationId xmlns:a16="http://schemas.microsoft.com/office/drawing/2014/main" id="{41193A1F-F93E-BD2D-D329-9B4DC8518507}"/>
              </a:ext>
            </a:extLst>
          </p:cNvPr>
          <p:cNvGrpSpPr/>
          <p:nvPr/>
        </p:nvGrpSpPr>
        <p:grpSpPr>
          <a:xfrm rot="313432" flipH="1">
            <a:off x="5654442" y="2778969"/>
            <a:ext cx="200594" cy="406991"/>
            <a:chOff x="5349941" y="3093980"/>
            <a:chExt cx="233161" cy="539699"/>
          </a:xfrm>
        </p:grpSpPr>
        <p:sp>
          <p:nvSpPr>
            <p:cNvPr id="258" name="Google Shape;617;p25">
              <a:extLst>
                <a:ext uri="{FF2B5EF4-FFF2-40B4-BE49-F238E27FC236}">
                  <a16:creationId xmlns:a16="http://schemas.microsoft.com/office/drawing/2014/main" id="{36AD5687-661F-BC8F-DB5F-CC25D1489FA4}"/>
                </a:ext>
              </a:extLst>
            </p:cNvPr>
            <p:cNvSpPr/>
            <p:nvPr/>
          </p:nvSpPr>
          <p:spPr>
            <a:xfrm>
              <a:off x="5349941" y="3093980"/>
              <a:ext cx="233161" cy="539699"/>
            </a:xfrm>
            <a:custGeom>
              <a:avLst/>
              <a:gdLst/>
              <a:ahLst/>
              <a:cxnLst/>
              <a:rect l="l" t="t" r="r" b="b"/>
              <a:pathLst>
                <a:path w="15929" h="36871" extrusionOk="0">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59" name="Google Shape;618;p25">
              <a:extLst>
                <a:ext uri="{FF2B5EF4-FFF2-40B4-BE49-F238E27FC236}">
                  <a16:creationId xmlns:a16="http://schemas.microsoft.com/office/drawing/2014/main" id="{F7379614-B5C0-CADE-989A-29E5E5788CD7}"/>
                </a:ext>
              </a:extLst>
            </p:cNvPr>
            <p:cNvSpPr/>
            <p:nvPr/>
          </p:nvSpPr>
          <p:spPr>
            <a:xfrm>
              <a:off x="5364681" y="3113155"/>
              <a:ext cx="200841" cy="503998"/>
            </a:xfrm>
            <a:custGeom>
              <a:avLst/>
              <a:gdLst/>
              <a:ahLst/>
              <a:cxnLst/>
              <a:rect l="l" t="t" r="r" b="b"/>
              <a:pathLst>
                <a:path w="13721" h="34432" extrusionOk="0">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Tree>
    <p:extLst>
      <p:ext uri="{BB962C8B-B14F-4D97-AF65-F5344CB8AC3E}">
        <p14:creationId xmlns:p14="http://schemas.microsoft.com/office/powerpoint/2010/main" val="352203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59"/>
                                          </p:stCondLst>
                                        </p:cTn>
                                        <p:tgtEl>
                                          <p:spTgt spid="2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59"/>
                                          </p:stCondLst>
                                        </p:cTn>
                                        <p:tgtEl>
                                          <p:spTgt spid="2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59"/>
                                          </p:stCondLst>
                                        </p:cTn>
                                        <p:tgtEl>
                                          <p:spTgt spid="2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59"/>
                                          </p:stCondLst>
                                        </p:cTn>
                                        <p:tgtEl>
                                          <p:spTgt spid="2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59"/>
                                          </p:stCondLst>
                                        </p:cTn>
                                        <p:tgtEl>
                                          <p:spTgt spid="2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59"/>
                                          </p:stCondLst>
                                        </p:cTn>
                                        <p:tgtEl>
                                          <p:spTgt spid="24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5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6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71" grpId="0"/>
      <p:bldP spid="193" grpId="0"/>
      <p:bldP spid="194" grpId="0"/>
      <p:bldP spid="239" grpId="0"/>
      <p:bldP spid="241" grpId="0"/>
      <p:bldP spid="2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2" name="TextBox 1">
            <a:extLst>
              <a:ext uri="{FF2B5EF4-FFF2-40B4-BE49-F238E27FC236}">
                <a16:creationId xmlns:a16="http://schemas.microsoft.com/office/drawing/2014/main" id="{D333451F-8590-1A79-F4F5-E072B207E5D3}"/>
              </a:ext>
            </a:extLst>
          </p:cNvPr>
          <p:cNvSpPr txBox="1"/>
          <p:nvPr/>
        </p:nvSpPr>
        <p:spPr>
          <a:xfrm>
            <a:off x="399751" y="200719"/>
            <a:ext cx="2924175" cy="307777"/>
          </a:xfrm>
          <a:prstGeom prst="rect">
            <a:avLst/>
          </a:prstGeom>
          <a:noFill/>
        </p:spPr>
        <p:txBody>
          <a:bodyPr wrap="square" rtlCol="0">
            <a:spAutoFit/>
          </a:bodyPr>
          <a:lstStyle/>
          <a:p>
            <a:r>
              <a:rPr lang="en-US" dirty="0"/>
              <a:t>A</a:t>
            </a:r>
            <a:r>
              <a:rPr lang="en-AS" dirty="0"/>
              <a:t>architecture and Dataset </a:t>
            </a:r>
            <a:endParaRPr lang="en-US" dirty="0"/>
          </a:p>
        </p:txBody>
      </p:sp>
      <p:pic>
        <p:nvPicPr>
          <p:cNvPr id="5" name="Picture 4">
            <a:extLst>
              <a:ext uri="{FF2B5EF4-FFF2-40B4-BE49-F238E27FC236}">
                <a16:creationId xmlns:a16="http://schemas.microsoft.com/office/drawing/2014/main" id="{D58AB01F-3278-A5A8-7905-271CB93900D1}"/>
              </a:ext>
            </a:extLst>
          </p:cNvPr>
          <p:cNvPicPr>
            <a:picLocks noChangeAspect="1"/>
          </p:cNvPicPr>
          <p:nvPr/>
        </p:nvPicPr>
        <p:blipFill>
          <a:blip r:embed="rId3"/>
          <a:stretch>
            <a:fillRect/>
          </a:stretch>
        </p:blipFill>
        <p:spPr>
          <a:xfrm>
            <a:off x="3476933" y="42922"/>
            <a:ext cx="4905978" cy="3445670"/>
          </a:xfrm>
          <a:prstGeom prst="rect">
            <a:avLst/>
          </a:prstGeom>
        </p:spPr>
      </p:pic>
      <p:sp>
        <p:nvSpPr>
          <p:cNvPr id="12" name="TextBox 11">
            <a:extLst>
              <a:ext uri="{FF2B5EF4-FFF2-40B4-BE49-F238E27FC236}">
                <a16:creationId xmlns:a16="http://schemas.microsoft.com/office/drawing/2014/main" id="{3ED57FC6-0C59-E2DC-A5C8-4EEA09C80FF0}"/>
              </a:ext>
            </a:extLst>
          </p:cNvPr>
          <p:cNvSpPr txBox="1"/>
          <p:nvPr/>
        </p:nvSpPr>
        <p:spPr>
          <a:xfrm>
            <a:off x="399751" y="721315"/>
            <a:ext cx="2924175" cy="307777"/>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133300A5-DE36-6FD1-C318-7F428AF7439B}"/>
              </a:ext>
            </a:extLst>
          </p:cNvPr>
          <p:cNvPicPr>
            <a:picLocks noChangeAspect="1"/>
          </p:cNvPicPr>
          <p:nvPr/>
        </p:nvPicPr>
        <p:blipFill>
          <a:blip r:embed="rId4"/>
          <a:stretch>
            <a:fillRect/>
          </a:stretch>
        </p:blipFill>
        <p:spPr>
          <a:xfrm>
            <a:off x="2904771" y="3537290"/>
            <a:ext cx="5858174" cy="1551500"/>
          </a:xfrm>
          <a:prstGeom prst="rect">
            <a:avLst/>
          </a:prstGeom>
        </p:spPr>
      </p:pic>
      <p:grpSp>
        <p:nvGrpSpPr>
          <p:cNvPr id="20" name="Google Shape;610;p25">
            <a:extLst>
              <a:ext uri="{FF2B5EF4-FFF2-40B4-BE49-F238E27FC236}">
                <a16:creationId xmlns:a16="http://schemas.microsoft.com/office/drawing/2014/main" id="{0C2F63AB-C735-B35B-DC41-D59C04A2FCA4}"/>
              </a:ext>
            </a:extLst>
          </p:cNvPr>
          <p:cNvGrpSpPr/>
          <p:nvPr/>
        </p:nvGrpSpPr>
        <p:grpSpPr>
          <a:xfrm rot="20117914">
            <a:off x="104669" y="-4355"/>
            <a:ext cx="137234" cy="408478"/>
            <a:chOff x="3270375" y="3436275"/>
            <a:chExt cx="218918" cy="577215"/>
          </a:xfrm>
        </p:grpSpPr>
        <p:sp>
          <p:nvSpPr>
            <p:cNvPr id="21" name="Google Shape;611;p25">
              <a:extLst>
                <a:ext uri="{FF2B5EF4-FFF2-40B4-BE49-F238E27FC236}">
                  <a16:creationId xmlns:a16="http://schemas.microsoft.com/office/drawing/2014/main" id="{DD42678C-FA2B-43B3-515C-92409F4024DA}"/>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2" name="Google Shape;612;p25">
              <a:extLst>
                <a:ext uri="{FF2B5EF4-FFF2-40B4-BE49-F238E27FC236}">
                  <a16:creationId xmlns:a16="http://schemas.microsoft.com/office/drawing/2014/main" id="{5CDE0F05-28FD-7CCF-8DE5-E3E72CE27C2B}"/>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23" name="Group 22">
            <a:extLst>
              <a:ext uri="{FF2B5EF4-FFF2-40B4-BE49-F238E27FC236}">
                <a16:creationId xmlns:a16="http://schemas.microsoft.com/office/drawing/2014/main" id="{EBB49274-33DF-15CB-B2D0-44EA6E88B943}"/>
              </a:ext>
            </a:extLst>
          </p:cNvPr>
          <p:cNvGrpSpPr/>
          <p:nvPr/>
        </p:nvGrpSpPr>
        <p:grpSpPr>
          <a:xfrm>
            <a:off x="375936" y="596447"/>
            <a:ext cx="2653013" cy="427191"/>
            <a:chOff x="257044" y="3186879"/>
            <a:chExt cx="2653013" cy="427191"/>
          </a:xfrm>
        </p:grpSpPr>
        <p:sp>
          <p:nvSpPr>
            <p:cNvPr id="24" name="Rounded Rectangle 20">
              <a:extLst>
                <a:ext uri="{FF2B5EF4-FFF2-40B4-BE49-F238E27FC236}">
                  <a16:creationId xmlns:a16="http://schemas.microsoft.com/office/drawing/2014/main" id="{6833B003-B8C9-413C-CA2F-B562A6EE1599}"/>
                </a:ext>
              </a:extLst>
            </p:cNvPr>
            <p:cNvSpPr/>
            <p:nvPr/>
          </p:nvSpPr>
          <p:spPr>
            <a:xfrm>
              <a:off x="257044" y="3186879"/>
              <a:ext cx="395861" cy="395861"/>
            </a:xfrm>
            <a:prstGeom prst="roundRect">
              <a:avLst>
                <a:gd name="adj" fmla="val 5000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S" sz="1500" dirty="0">
                  <a:solidFill>
                    <a:schemeClr val="tx1"/>
                  </a:solidFill>
                </a:rPr>
                <a:t>1</a:t>
              </a:r>
              <a:endParaRPr lang="en-US" sz="1500" dirty="0">
                <a:solidFill>
                  <a:schemeClr val="tx1"/>
                </a:solidFill>
              </a:endParaRPr>
            </a:p>
          </p:txBody>
        </p:sp>
        <p:sp>
          <p:nvSpPr>
            <p:cNvPr id="25" name="Text Placeholder 5">
              <a:extLst>
                <a:ext uri="{FF2B5EF4-FFF2-40B4-BE49-F238E27FC236}">
                  <a16:creationId xmlns:a16="http://schemas.microsoft.com/office/drawing/2014/main" id="{9ED2965F-19EE-C67D-7646-CDCA18316442}"/>
                </a:ext>
              </a:extLst>
            </p:cNvPr>
            <p:cNvSpPr txBox="1">
              <a:spLocks/>
            </p:cNvSpPr>
            <p:nvPr/>
          </p:nvSpPr>
          <p:spPr>
            <a:xfrm>
              <a:off x="728843" y="3247506"/>
              <a:ext cx="2181214" cy="366564"/>
            </a:xfrm>
            <a:prstGeom prst="rect">
              <a:avLst/>
            </a:prstGeom>
          </p:spPr>
          <p:txBody>
            <a:bodyPr lIns="51435" tIns="25718" rIns="51435" bIns="25718">
              <a:noAutofit/>
            </a:bodyPr>
            <a:lstStyle>
              <a:lvl1pPr marL="0" indent="0" algn="l" defTabSz="685783"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a:ea typeface="Open Sans Light" panose="020B0306030504020204" pitchFamily="34" charset="0"/>
                  <a:cs typeface="Lato Regular"/>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100" dirty="0">
                  <a:solidFill>
                    <a:srgbClr val="000000"/>
                  </a:solidFill>
                  <a:latin typeface="Arial"/>
                  <a:cs typeface="Arial"/>
                </a:rPr>
                <a:t>Bert-encoder (Transformer)</a:t>
              </a:r>
              <a:r>
                <a:rPr lang="en-AS" sz="1100" dirty="0">
                  <a:solidFill>
                    <a:srgbClr val="000000"/>
                  </a:solidFill>
                  <a:latin typeface="Arial"/>
                  <a:cs typeface="Arial"/>
                </a:rPr>
                <a:t>.</a:t>
              </a:r>
              <a:endParaRPr lang="en-US" sz="1100" dirty="0">
                <a:solidFill>
                  <a:srgbClr val="000000"/>
                </a:solidFill>
                <a:latin typeface="Arial"/>
                <a:cs typeface="Arial"/>
              </a:endParaRPr>
            </a:p>
          </p:txBody>
        </p:sp>
      </p:grpSp>
      <p:grpSp>
        <p:nvGrpSpPr>
          <p:cNvPr id="34" name="Google Shape;613;p25">
            <a:extLst>
              <a:ext uri="{FF2B5EF4-FFF2-40B4-BE49-F238E27FC236}">
                <a16:creationId xmlns:a16="http://schemas.microsoft.com/office/drawing/2014/main" id="{E44D2382-57EF-0257-7EBD-6CDD53E8D22F}"/>
              </a:ext>
            </a:extLst>
          </p:cNvPr>
          <p:cNvGrpSpPr/>
          <p:nvPr/>
        </p:nvGrpSpPr>
        <p:grpSpPr>
          <a:xfrm rot="16200000">
            <a:off x="4384035" y="1038542"/>
            <a:ext cx="167058" cy="468473"/>
            <a:chOff x="3593968" y="3125480"/>
            <a:chExt cx="167058" cy="468473"/>
          </a:xfrm>
          <a:solidFill>
            <a:schemeClr val="accent6">
              <a:lumMod val="75000"/>
            </a:schemeClr>
          </a:solidFill>
        </p:grpSpPr>
        <p:sp>
          <p:nvSpPr>
            <p:cNvPr id="35" name="Google Shape;614;p25">
              <a:extLst>
                <a:ext uri="{FF2B5EF4-FFF2-40B4-BE49-F238E27FC236}">
                  <a16:creationId xmlns:a16="http://schemas.microsoft.com/office/drawing/2014/main" id="{8D5B5261-F627-567D-B518-92608A71A95C}"/>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5;p25">
              <a:extLst>
                <a:ext uri="{FF2B5EF4-FFF2-40B4-BE49-F238E27FC236}">
                  <a16:creationId xmlns:a16="http://schemas.microsoft.com/office/drawing/2014/main" id="{3B4ABCC6-7C0B-677E-2E6E-9751D92A992C}"/>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13;p25">
            <a:extLst>
              <a:ext uri="{FF2B5EF4-FFF2-40B4-BE49-F238E27FC236}">
                <a16:creationId xmlns:a16="http://schemas.microsoft.com/office/drawing/2014/main" id="{41691179-5591-79C3-1B6A-D6090B8E4E05}"/>
              </a:ext>
            </a:extLst>
          </p:cNvPr>
          <p:cNvGrpSpPr/>
          <p:nvPr/>
        </p:nvGrpSpPr>
        <p:grpSpPr>
          <a:xfrm rot="16200000">
            <a:off x="5222582" y="387776"/>
            <a:ext cx="105001" cy="346441"/>
            <a:chOff x="3593968" y="3125480"/>
            <a:chExt cx="167058" cy="468473"/>
          </a:xfrm>
          <a:solidFill>
            <a:schemeClr val="accent6">
              <a:lumMod val="75000"/>
            </a:schemeClr>
          </a:solidFill>
        </p:grpSpPr>
        <p:sp>
          <p:nvSpPr>
            <p:cNvPr id="38" name="Google Shape;614;p25">
              <a:extLst>
                <a:ext uri="{FF2B5EF4-FFF2-40B4-BE49-F238E27FC236}">
                  <a16:creationId xmlns:a16="http://schemas.microsoft.com/office/drawing/2014/main" id="{00449F21-7361-A8B3-A7EC-E907C9AF282B}"/>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5;p25">
              <a:extLst>
                <a:ext uri="{FF2B5EF4-FFF2-40B4-BE49-F238E27FC236}">
                  <a16:creationId xmlns:a16="http://schemas.microsoft.com/office/drawing/2014/main" id="{4219A4B8-CBDD-5262-40D8-F0333DC8145C}"/>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roup 39">
            <a:extLst>
              <a:ext uri="{FF2B5EF4-FFF2-40B4-BE49-F238E27FC236}">
                <a16:creationId xmlns:a16="http://schemas.microsoft.com/office/drawing/2014/main" id="{515EFCF9-8168-9AEE-0407-E30FF6C2686A}"/>
              </a:ext>
            </a:extLst>
          </p:cNvPr>
          <p:cNvGrpSpPr/>
          <p:nvPr/>
        </p:nvGrpSpPr>
        <p:grpSpPr>
          <a:xfrm>
            <a:off x="375936" y="1169825"/>
            <a:ext cx="2653013" cy="427191"/>
            <a:chOff x="257044" y="3186879"/>
            <a:chExt cx="2653013" cy="427191"/>
          </a:xfrm>
        </p:grpSpPr>
        <p:sp>
          <p:nvSpPr>
            <p:cNvPr id="41" name="Rounded Rectangle 20">
              <a:extLst>
                <a:ext uri="{FF2B5EF4-FFF2-40B4-BE49-F238E27FC236}">
                  <a16:creationId xmlns:a16="http://schemas.microsoft.com/office/drawing/2014/main" id="{5CFF541D-96D8-9EEE-2B01-A5CFA14BED51}"/>
                </a:ext>
              </a:extLst>
            </p:cNvPr>
            <p:cNvSpPr/>
            <p:nvPr/>
          </p:nvSpPr>
          <p:spPr>
            <a:xfrm>
              <a:off x="257044" y="3186879"/>
              <a:ext cx="395861" cy="395861"/>
            </a:xfrm>
            <a:prstGeom prst="roundRect">
              <a:avLst>
                <a:gd name="adj" fmla="val 5000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S" sz="1500" dirty="0">
                  <a:solidFill>
                    <a:schemeClr val="tx1"/>
                  </a:solidFill>
                </a:rPr>
                <a:t>2</a:t>
              </a:r>
              <a:endParaRPr lang="en-US" sz="1500" dirty="0">
                <a:solidFill>
                  <a:schemeClr val="tx1"/>
                </a:solidFill>
              </a:endParaRPr>
            </a:p>
          </p:txBody>
        </p:sp>
        <p:sp>
          <p:nvSpPr>
            <p:cNvPr id="42" name="Text Placeholder 5">
              <a:extLst>
                <a:ext uri="{FF2B5EF4-FFF2-40B4-BE49-F238E27FC236}">
                  <a16:creationId xmlns:a16="http://schemas.microsoft.com/office/drawing/2014/main" id="{A3D71233-3F87-8D43-49D1-A97021FBD1E8}"/>
                </a:ext>
              </a:extLst>
            </p:cNvPr>
            <p:cNvSpPr txBox="1">
              <a:spLocks/>
            </p:cNvSpPr>
            <p:nvPr/>
          </p:nvSpPr>
          <p:spPr>
            <a:xfrm>
              <a:off x="728843" y="3247506"/>
              <a:ext cx="2181214" cy="366564"/>
            </a:xfrm>
            <a:prstGeom prst="rect">
              <a:avLst/>
            </a:prstGeom>
          </p:spPr>
          <p:txBody>
            <a:bodyPr lIns="51435" tIns="25718" rIns="51435" bIns="25718">
              <a:noAutofit/>
            </a:bodyPr>
            <a:lstStyle>
              <a:lvl1pPr marL="0" indent="0" algn="l" defTabSz="685783"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a:ea typeface="Open Sans Light" panose="020B0306030504020204" pitchFamily="34" charset="0"/>
                  <a:cs typeface="Lato Regular"/>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100" dirty="0">
                  <a:solidFill>
                    <a:srgbClr val="000000"/>
                  </a:solidFill>
                  <a:latin typeface="Arial"/>
                  <a:cs typeface="Arial"/>
                </a:rPr>
                <a:t>Cross attention between text and label</a:t>
              </a:r>
              <a:r>
                <a:rPr lang="en-AS" sz="1100" dirty="0">
                  <a:solidFill>
                    <a:srgbClr val="000000"/>
                  </a:solidFill>
                  <a:latin typeface="Arial"/>
                  <a:cs typeface="Arial"/>
                </a:rPr>
                <a:t>.</a:t>
              </a:r>
              <a:endParaRPr lang="en-US" sz="1100" dirty="0">
                <a:solidFill>
                  <a:srgbClr val="000000"/>
                </a:solidFill>
                <a:latin typeface="Arial"/>
                <a:cs typeface="Arial"/>
              </a:endParaRPr>
            </a:p>
          </p:txBody>
        </p:sp>
      </p:grpSp>
      <p:grpSp>
        <p:nvGrpSpPr>
          <p:cNvPr id="43" name="Group 42">
            <a:extLst>
              <a:ext uri="{FF2B5EF4-FFF2-40B4-BE49-F238E27FC236}">
                <a16:creationId xmlns:a16="http://schemas.microsoft.com/office/drawing/2014/main" id="{32470043-363A-DD98-163B-F4EB87E8E416}"/>
              </a:ext>
            </a:extLst>
          </p:cNvPr>
          <p:cNvGrpSpPr/>
          <p:nvPr/>
        </p:nvGrpSpPr>
        <p:grpSpPr>
          <a:xfrm>
            <a:off x="375936" y="1719909"/>
            <a:ext cx="2807531" cy="1012002"/>
            <a:chOff x="257044" y="3186879"/>
            <a:chExt cx="2807531" cy="1012002"/>
          </a:xfrm>
        </p:grpSpPr>
        <p:sp>
          <p:nvSpPr>
            <p:cNvPr id="44" name="Rounded Rectangle 20">
              <a:extLst>
                <a:ext uri="{FF2B5EF4-FFF2-40B4-BE49-F238E27FC236}">
                  <a16:creationId xmlns:a16="http://schemas.microsoft.com/office/drawing/2014/main" id="{EB4C283B-A51C-832A-1525-FFCD3766A776}"/>
                </a:ext>
              </a:extLst>
            </p:cNvPr>
            <p:cNvSpPr/>
            <p:nvPr/>
          </p:nvSpPr>
          <p:spPr>
            <a:xfrm>
              <a:off x="257044" y="3186879"/>
              <a:ext cx="395861" cy="395861"/>
            </a:xfrm>
            <a:prstGeom prst="roundRect">
              <a:avLst>
                <a:gd name="adj" fmla="val 5000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S" sz="1500" dirty="0">
                  <a:solidFill>
                    <a:schemeClr val="tx1"/>
                  </a:solidFill>
                </a:rPr>
                <a:t>3</a:t>
              </a:r>
              <a:endParaRPr lang="en-US" sz="1500" dirty="0">
                <a:solidFill>
                  <a:schemeClr val="tx1"/>
                </a:solidFill>
              </a:endParaRPr>
            </a:p>
          </p:txBody>
        </p:sp>
        <p:sp>
          <p:nvSpPr>
            <p:cNvPr id="45" name="Text Placeholder 5">
              <a:extLst>
                <a:ext uri="{FF2B5EF4-FFF2-40B4-BE49-F238E27FC236}">
                  <a16:creationId xmlns:a16="http://schemas.microsoft.com/office/drawing/2014/main" id="{3AD585A1-F3CD-6493-5139-22A2A97FFC7C}"/>
                </a:ext>
              </a:extLst>
            </p:cNvPr>
            <p:cNvSpPr txBox="1">
              <a:spLocks/>
            </p:cNvSpPr>
            <p:nvPr/>
          </p:nvSpPr>
          <p:spPr>
            <a:xfrm>
              <a:off x="728843" y="3247506"/>
              <a:ext cx="2335732" cy="951375"/>
            </a:xfrm>
            <a:prstGeom prst="rect">
              <a:avLst/>
            </a:prstGeom>
          </p:spPr>
          <p:txBody>
            <a:bodyPr lIns="51435" tIns="25718" rIns="51435" bIns="25718">
              <a:noAutofit/>
            </a:bodyPr>
            <a:lstStyle>
              <a:lvl1pPr marL="0" indent="0" algn="l" defTabSz="685783"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a:ea typeface="Open Sans Light" panose="020B0306030504020204" pitchFamily="34" charset="0"/>
                  <a:cs typeface="Lato Regular"/>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100" dirty="0">
                  <a:solidFill>
                    <a:srgbClr val="000000"/>
                  </a:solidFill>
                  <a:latin typeface="Arial"/>
                  <a:cs typeface="Arial"/>
                </a:rPr>
                <a:t>They have done experiment with 6 widely-used text classification datasets that span different textual domains and classification tasks</a:t>
              </a:r>
              <a:r>
                <a:rPr lang="en-AS" sz="1100" dirty="0">
                  <a:solidFill>
                    <a:srgbClr val="000000"/>
                  </a:solidFill>
                  <a:latin typeface="Arial"/>
                  <a:cs typeface="Arial"/>
                </a:rPr>
                <a:t>.</a:t>
              </a:r>
              <a:endParaRPr lang="en-US" sz="1100" dirty="0">
                <a:solidFill>
                  <a:srgbClr val="000000"/>
                </a:solidFill>
                <a:latin typeface="Arial"/>
                <a:cs typeface="Arial"/>
              </a:endParaRPr>
            </a:p>
          </p:txBody>
        </p:sp>
      </p:grpSp>
      <p:grpSp>
        <p:nvGrpSpPr>
          <p:cNvPr id="46" name="Group 45">
            <a:extLst>
              <a:ext uri="{FF2B5EF4-FFF2-40B4-BE49-F238E27FC236}">
                <a16:creationId xmlns:a16="http://schemas.microsoft.com/office/drawing/2014/main" id="{22A0A833-3F72-F8FC-79B5-5183C611817F}"/>
              </a:ext>
            </a:extLst>
          </p:cNvPr>
          <p:cNvGrpSpPr/>
          <p:nvPr/>
        </p:nvGrpSpPr>
        <p:grpSpPr>
          <a:xfrm>
            <a:off x="399751" y="2851013"/>
            <a:ext cx="2528835" cy="882019"/>
            <a:chOff x="257044" y="3186879"/>
            <a:chExt cx="2528835" cy="882019"/>
          </a:xfrm>
        </p:grpSpPr>
        <p:sp>
          <p:nvSpPr>
            <p:cNvPr id="47" name="Rounded Rectangle 20">
              <a:extLst>
                <a:ext uri="{FF2B5EF4-FFF2-40B4-BE49-F238E27FC236}">
                  <a16:creationId xmlns:a16="http://schemas.microsoft.com/office/drawing/2014/main" id="{ACD56579-50E4-BEB0-E767-1320A3C55CB6}"/>
                </a:ext>
              </a:extLst>
            </p:cNvPr>
            <p:cNvSpPr/>
            <p:nvPr/>
          </p:nvSpPr>
          <p:spPr>
            <a:xfrm>
              <a:off x="257044" y="3186879"/>
              <a:ext cx="395861" cy="395861"/>
            </a:xfrm>
            <a:prstGeom prst="roundRect">
              <a:avLst>
                <a:gd name="adj" fmla="val 5000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S" sz="1500" dirty="0">
                  <a:solidFill>
                    <a:schemeClr val="tx1"/>
                  </a:solidFill>
                </a:rPr>
                <a:t>4</a:t>
              </a:r>
              <a:endParaRPr lang="en-US" sz="1500" dirty="0">
                <a:solidFill>
                  <a:schemeClr val="tx1"/>
                </a:solidFill>
              </a:endParaRPr>
            </a:p>
          </p:txBody>
        </p:sp>
        <p:sp>
          <p:nvSpPr>
            <p:cNvPr id="48" name="Text Placeholder 5">
              <a:extLst>
                <a:ext uri="{FF2B5EF4-FFF2-40B4-BE49-F238E27FC236}">
                  <a16:creationId xmlns:a16="http://schemas.microsoft.com/office/drawing/2014/main" id="{C8552925-972D-A21B-3EB6-EDD2D7ECCA3C}"/>
                </a:ext>
              </a:extLst>
            </p:cNvPr>
            <p:cNvSpPr txBox="1">
              <a:spLocks/>
            </p:cNvSpPr>
            <p:nvPr/>
          </p:nvSpPr>
          <p:spPr>
            <a:xfrm>
              <a:off x="728843" y="3247505"/>
              <a:ext cx="2057036" cy="821393"/>
            </a:xfrm>
            <a:prstGeom prst="rect">
              <a:avLst/>
            </a:prstGeom>
          </p:spPr>
          <p:txBody>
            <a:bodyPr lIns="51435" tIns="25718" rIns="51435" bIns="25718">
              <a:noAutofit/>
            </a:bodyPr>
            <a:lstStyle>
              <a:lvl1pPr marL="0" indent="0" algn="l" defTabSz="685783"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a:ea typeface="Open Sans Light" panose="020B0306030504020204" pitchFamily="34" charset="0"/>
                  <a:cs typeface="Lato Regular"/>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100" dirty="0">
                  <a:solidFill>
                    <a:srgbClr val="000000"/>
                  </a:solidFill>
                  <a:latin typeface="Arial"/>
                  <a:cs typeface="Arial"/>
                </a:rPr>
                <a:t>Two datasets for the task of topic detection, Two datasets for Sentiment Analysis and two classifying question types</a:t>
              </a:r>
              <a:r>
                <a:rPr lang="en-AS" sz="1100" dirty="0">
                  <a:solidFill>
                    <a:srgbClr val="000000"/>
                  </a:solidFill>
                  <a:latin typeface="Arial"/>
                  <a:cs typeface="Arial"/>
                </a:rPr>
                <a:t>.</a:t>
              </a:r>
              <a:endParaRPr lang="en-US" sz="1100" dirty="0">
                <a:solidFill>
                  <a:srgbClr val="000000"/>
                </a:solidFill>
                <a:latin typeface="Arial"/>
                <a:cs typeface="Arial"/>
              </a:endParaRPr>
            </a:p>
          </p:txBody>
        </p:sp>
      </p:grpSp>
    </p:spTree>
    <p:extLst>
      <p:ext uri="{BB962C8B-B14F-4D97-AF65-F5344CB8AC3E}">
        <p14:creationId xmlns:p14="http://schemas.microsoft.com/office/powerpoint/2010/main" val="296378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2" name="TextBox 1">
            <a:extLst>
              <a:ext uri="{FF2B5EF4-FFF2-40B4-BE49-F238E27FC236}">
                <a16:creationId xmlns:a16="http://schemas.microsoft.com/office/drawing/2014/main" id="{25045E72-B0C4-4AA8-ACC4-18B65F9840CE}"/>
              </a:ext>
            </a:extLst>
          </p:cNvPr>
          <p:cNvSpPr txBox="1"/>
          <p:nvPr/>
        </p:nvSpPr>
        <p:spPr>
          <a:xfrm>
            <a:off x="286763" y="172391"/>
            <a:ext cx="1866900" cy="307777"/>
          </a:xfrm>
          <a:prstGeom prst="rect">
            <a:avLst/>
          </a:prstGeom>
          <a:noFill/>
        </p:spPr>
        <p:txBody>
          <a:bodyPr wrap="square" rtlCol="0">
            <a:spAutoFit/>
          </a:bodyPr>
          <a:lstStyle/>
          <a:p>
            <a:r>
              <a:rPr lang="en-AS" dirty="0"/>
              <a:t>Results </a:t>
            </a:r>
            <a:endParaRPr lang="en-US" dirty="0"/>
          </a:p>
        </p:txBody>
      </p:sp>
      <p:grpSp>
        <p:nvGrpSpPr>
          <p:cNvPr id="17" name="Group 16">
            <a:extLst>
              <a:ext uri="{FF2B5EF4-FFF2-40B4-BE49-F238E27FC236}">
                <a16:creationId xmlns:a16="http://schemas.microsoft.com/office/drawing/2014/main" id="{C270798E-61C9-07E2-63B4-28A97D972F8A}"/>
              </a:ext>
            </a:extLst>
          </p:cNvPr>
          <p:cNvGrpSpPr/>
          <p:nvPr/>
        </p:nvGrpSpPr>
        <p:grpSpPr>
          <a:xfrm>
            <a:off x="1648178" y="231774"/>
            <a:ext cx="5847644" cy="4679952"/>
            <a:chOff x="5562600" y="-2117"/>
            <a:chExt cx="3581400" cy="4510324"/>
          </a:xfrm>
        </p:grpSpPr>
        <p:pic>
          <p:nvPicPr>
            <p:cNvPr id="14" name="Picture 13">
              <a:extLst>
                <a:ext uri="{FF2B5EF4-FFF2-40B4-BE49-F238E27FC236}">
                  <a16:creationId xmlns:a16="http://schemas.microsoft.com/office/drawing/2014/main" id="{003EFCEB-D468-123C-3010-340DECE487D1}"/>
                </a:ext>
              </a:extLst>
            </p:cNvPr>
            <p:cNvPicPr>
              <a:picLocks noChangeAspect="1"/>
            </p:cNvPicPr>
            <p:nvPr/>
          </p:nvPicPr>
          <p:blipFill>
            <a:blip r:embed="rId3"/>
            <a:stretch>
              <a:fillRect/>
            </a:stretch>
          </p:blipFill>
          <p:spPr>
            <a:xfrm>
              <a:off x="5562600" y="-2117"/>
              <a:ext cx="3581400" cy="3329582"/>
            </a:xfrm>
            <a:prstGeom prst="rect">
              <a:avLst/>
            </a:prstGeom>
            <a:ln>
              <a:solidFill>
                <a:schemeClr val="accent5"/>
              </a:solidFill>
            </a:ln>
          </p:spPr>
        </p:pic>
        <p:pic>
          <p:nvPicPr>
            <p:cNvPr id="15" name="Picture 14">
              <a:extLst>
                <a:ext uri="{FF2B5EF4-FFF2-40B4-BE49-F238E27FC236}">
                  <a16:creationId xmlns:a16="http://schemas.microsoft.com/office/drawing/2014/main" id="{109B61D2-FCA1-F8F6-8ABA-3E6F08C4D0E4}"/>
                </a:ext>
              </a:extLst>
            </p:cNvPr>
            <p:cNvPicPr>
              <a:picLocks noChangeAspect="1"/>
            </p:cNvPicPr>
            <p:nvPr/>
          </p:nvPicPr>
          <p:blipFill>
            <a:blip r:embed="rId4"/>
            <a:stretch>
              <a:fillRect/>
            </a:stretch>
          </p:blipFill>
          <p:spPr>
            <a:xfrm>
              <a:off x="5562600" y="3327465"/>
              <a:ext cx="3581400" cy="1180742"/>
            </a:xfrm>
            <a:prstGeom prst="rect">
              <a:avLst/>
            </a:prstGeom>
            <a:ln>
              <a:solidFill>
                <a:schemeClr val="accent5"/>
              </a:solidFill>
            </a:ln>
          </p:spPr>
        </p:pic>
      </p:grpSp>
      <p:grpSp>
        <p:nvGrpSpPr>
          <p:cNvPr id="19" name="Google Shape;610;p25">
            <a:extLst>
              <a:ext uri="{FF2B5EF4-FFF2-40B4-BE49-F238E27FC236}">
                <a16:creationId xmlns:a16="http://schemas.microsoft.com/office/drawing/2014/main" id="{4FBD9230-51C4-4429-9E03-84325B4A3017}"/>
              </a:ext>
            </a:extLst>
          </p:cNvPr>
          <p:cNvGrpSpPr/>
          <p:nvPr/>
        </p:nvGrpSpPr>
        <p:grpSpPr>
          <a:xfrm rot="20117914">
            <a:off x="104669" y="-4355"/>
            <a:ext cx="137234" cy="408478"/>
            <a:chOff x="3270375" y="3436275"/>
            <a:chExt cx="218918" cy="577215"/>
          </a:xfrm>
        </p:grpSpPr>
        <p:sp>
          <p:nvSpPr>
            <p:cNvPr id="20" name="Google Shape;611;p25">
              <a:extLst>
                <a:ext uri="{FF2B5EF4-FFF2-40B4-BE49-F238E27FC236}">
                  <a16:creationId xmlns:a16="http://schemas.microsoft.com/office/drawing/2014/main" id="{FA59B243-7588-DF93-C111-B35CE99DA720}"/>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1" name="Google Shape;612;p25">
              <a:extLst>
                <a:ext uri="{FF2B5EF4-FFF2-40B4-BE49-F238E27FC236}">
                  <a16:creationId xmlns:a16="http://schemas.microsoft.com/office/drawing/2014/main" id="{47C57D59-C355-B08E-E5A3-8A9C3E76C54A}"/>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
        <p:nvSpPr>
          <p:cNvPr id="22" name="TextBox 21">
            <a:extLst>
              <a:ext uri="{FF2B5EF4-FFF2-40B4-BE49-F238E27FC236}">
                <a16:creationId xmlns:a16="http://schemas.microsoft.com/office/drawing/2014/main" id="{3577E82F-3155-8967-22E4-9755CB352BD2}"/>
              </a:ext>
            </a:extLst>
          </p:cNvPr>
          <p:cNvSpPr txBox="1"/>
          <p:nvPr/>
        </p:nvSpPr>
        <p:spPr>
          <a:xfrm>
            <a:off x="320974" y="1864670"/>
            <a:ext cx="1327204" cy="307777"/>
          </a:xfrm>
          <a:prstGeom prst="rect">
            <a:avLst/>
          </a:prstGeom>
          <a:noFill/>
        </p:spPr>
        <p:txBody>
          <a:bodyPr wrap="square" rtlCol="0">
            <a:spAutoFit/>
          </a:bodyPr>
          <a:lstStyle/>
          <a:p>
            <a:r>
              <a:rPr lang="en-AS" dirty="0">
                <a:solidFill>
                  <a:srgbClr val="FF8787"/>
                </a:solidFill>
              </a:rPr>
              <a:t>Same Domain</a:t>
            </a:r>
            <a:endParaRPr lang="en-US" dirty="0">
              <a:solidFill>
                <a:srgbClr val="FF8787"/>
              </a:solidFill>
            </a:endParaRPr>
          </a:p>
        </p:txBody>
      </p:sp>
      <p:cxnSp>
        <p:nvCxnSpPr>
          <p:cNvPr id="24" name="Straight Arrow Connector 23">
            <a:extLst>
              <a:ext uri="{FF2B5EF4-FFF2-40B4-BE49-F238E27FC236}">
                <a16:creationId xmlns:a16="http://schemas.microsoft.com/office/drawing/2014/main" id="{E65EFBB7-A598-87A0-ED76-431D656F5693}"/>
              </a:ext>
            </a:extLst>
          </p:cNvPr>
          <p:cNvCxnSpPr>
            <a:cxnSpLocks/>
          </p:cNvCxnSpPr>
          <p:nvPr/>
        </p:nvCxnSpPr>
        <p:spPr>
          <a:xfrm>
            <a:off x="2199126" y="167529"/>
            <a:ext cx="0" cy="2338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37DEA47-B126-FC03-EE24-90B9FA62014B}"/>
              </a:ext>
            </a:extLst>
          </p:cNvPr>
          <p:cNvCxnSpPr>
            <a:cxnSpLocks/>
          </p:cNvCxnSpPr>
          <p:nvPr/>
        </p:nvCxnSpPr>
        <p:spPr>
          <a:xfrm>
            <a:off x="2459476" y="172810"/>
            <a:ext cx="0" cy="2338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8C52016-B3DA-0601-7D58-C75E67BCF58D}"/>
              </a:ext>
            </a:extLst>
          </p:cNvPr>
          <p:cNvSpPr txBox="1"/>
          <p:nvPr/>
        </p:nvSpPr>
        <p:spPr>
          <a:xfrm>
            <a:off x="1712869" y="299844"/>
            <a:ext cx="5628922" cy="953881"/>
          </a:xfrm>
          <a:prstGeom prst="rect">
            <a:avLst/>
          </a:prstGeom>
          <a:noFill/>
          <a:ln w="28575">
            <a:solidFill>
              <a:srgbClr val="FF0000"/>
            </a:solidFill>
            <a:prstDash val="lgDashDot"/>
          </a:ln>
        </p:spPr>
        <p:txBody>
          <a:bodyPr wrap="square" rtlCol="0">
            <a:spAutoFit/>
          </a:bodyPr>
          <a:lstStyle/>
          <a:p>
            <a:endParaRPr lang="en-US" dirty="0"/>
          </a:p>
        </p:txBody>
      </p:sp>
      <p:sp>
        <p:nvSpPr>
          <p:cNvPr id="29" name="TextBox 28">
            <a:extLst>
              <a:ext uri="{FF2B5EF4-FFF2-40B4-BE49-F238E27FC236}">
                <a16:creationId xmlns:a16="http://schemas.microsoft.com/office/drawing/2014/main" id="{A4DC37E7-D662-517A-CE59-E4C5C13BFAFF}"/>
              </a:ext>
            </a:extLst>
          </p:cNvPr>
          <p:cNvSpPr txBox="1"/>
          <p:nvPr/>
        </p:nvSpPr>
        <p:spPr>
          <a:xfrm>
            <a:off x="6522720" y="242425"/>
            <a:ext cx="594360" cy="953881"/>
          </a:xfrm>
          <a:prstGeom prst="rect">
            <a:avLst/>
          </a:prstGeom>
          <a:noFill/>
          <a:ln w="28575">
            <a:solidFill>
              <a:srgbClr val="FFC000"/>
            </a:solidFill>
            <a:prstDash val="lgDashDot"/>
          </a:ln>
        </p:spPr>
        <p:txBody>
          <a:bodyPr wrap="square" rtlCol="0">
            <a:spAutoFit/>
          </a:bodyPr>
          <a:lstStyle/>
          <a:p>
            <a:endParaRPr lang="en-US" dirty="0"/>
          </a:p>
        </p:txBody>
      </p:sp>
      <p:sp>
        <p:nvSpPr>
          <p:cNvPr id="30" name="TextBox 29">
            <a:extLst>
              <a:ext uri="{FF2B5EF4-FFF2-40B4-BE49-F238E27FC236}">
                <a16:creationId xmlns:a16="http://schemas.microsoft.com/office/drawing/2014/main" id="{269A9AB5-BEA8-DEF4-22FD-CC57E0906BB3}"/>
              </a:ext>
            </a:extLst>
          </p:cNvPr>
          <p:cNvSpPr txBox="1"/>
          <p:nvPr/>
        </p:nvSpPr>
        <p:spPr>
          <a:xfrm>
            <a:off x="4046220" y="242426"/>
            <a:ext cx="504786" cy="953881"/>
          </a:xfrm>
          <a:prstGeom prst="rect">
            <a:avLst/>
          </a:prstGeom>
          <a:noFill/>
          <a:ln w="28575">
            <a:solidFill>
              <a:srgbClr val="FFC000"/>
            </a:solidFill>
            <a:prstDash val="lgDashDot"/>
          </a:ln>
        </p:spPr>
        <p:txBody>
          <a:bodyPr wrap="square" rtlCol="0">
            <a:spAutoFit/>
          </a:bodyPr>
          <a:lstStyle/>
          <a:p>
            <a:endParaRPr lang="en-US" dirty="0"/>
          </a:p>
        </p:txBody>
      </p:sp>
      <p:cxnSp>
        <p:nvCxnSpPr>
          <p:cNvPr id="33" name="Straight Arrow Connector 32">
            <a:extLst>
              <a:ext uri="{FF2B5EF4-FFF2-40B4-BE49-F238E27FC236}">
                <a16:creationId xmlns:a16="http://schemas.microsoft.com/office/drawing/2014/main" id="{571CE5BB-9200-2111-CE78-E5190A4B7508}"/>
              </a:ext>
            </a:extLst>
          </p:cNvPr>
          <p:cNvCxnSpPr>
            <a:cxnSpLocks/>
          </p:cNvCxnSpPr>
          <p:nvPr/>
        </p:nvCxnSpPr>
        <p:spPr>
          <a:xfrm>
            <a:off x="2021326" y="596900"/>
            <a:ext cx="3302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7A62CE9-22A3-FD59-EBCF-23F86D98E59E}"/>
              </a:ext>
            </a:extLst>
          </p:cNvPr>
          <p:cNvSpPr/>
          <p:nvPr/>
        </p:nvSpPr>
        <p:spPr>
          <a:xfrm>
            <a:off x="4572000" y="2172447"/>
            <a:ext cx="2706292" cy="85730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FDD81C0-E1AF-62EE-15A6-99A409A5FE83}"/>
              </a:ext>
            </a:extLst>
          </p:cNvPr>
          <p:cNvSpPr txBox="1"/>
          <p:nvPr/>
        </p:nvSpPr>
        <p:spPr>
          <a:xfrm>
            <a:off x="286763" y="3934972"/>
            <a:ext cx="1327204" cy="307777"/>
          </a:xfrm>
          <a:prstGeom prst="rect">
            <a:avLst/>
          </a:prstGeom>
          <a:noFill/>
        </p:spPr>
        <p:txBody>
          <a:bodyPr wrap="square" rtlCol="0">
            <a:spAutoFit/>
          </a:bodyPr>
          <a:lstStyle/>
          <a:p>
            <a:r>
              <a:rPr lang="en-AS" dirty="0">
                <a:solidFill>
                  <a:srgbClr val="FF8787"/>
                </a:solidFill>
              </a:rPr>
              <a:t>Cross Domain</a:t>
            </a:r>
            <a:endParaRPr lang="en-US" dirty="0">
              <a:solidFill>
                <a:srgbClr val="FF8787"/>
              </a:solidFill>
            </a:endParaRPr>
          </a:p>
        </p:txBody>
      </p:sp>
    </p:spTree>
    <p:extLst>
      <p:ext uri="{BB962C8B-B14F-4D97-AF65-F5344CB8AC3E}">
        <p14:creationId xmlns:p14="http://schemas.microsoft.com/office/powerpoint/2010/main" val="14786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P spid="29" grpId="0" animBg="1"/>
      <p:bldP spid="30" grpId="0" animBg="1"/>
      <p:bldP spid="35"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2" name="TextBox 1">
            <a:extLst>
              <a:ext uri="{FF2B5EF4-FFF2-40B4-BE49-F238E27FC236}">
                <a16:creationId xmlns:a16="http://schemas.microsoft.com/office/drawing/2014/main" id="{25045E72-B0C4-4AA8-ACC4-18B65F9840CE}"/>
              </a:ext>
            </a:extLst>
          </p:cNvPr>
          <p:cNvSpPr txBox="1"/>
          <p:nvPr/>
        </p:nvSpPr>
        <p:spPr>
          <a:xfrm>
            <a:off x="344972" y="357602"/>
            <a:ext cx="1866900" cy="307777"/>
          </a:xfrm>
          <a:prstGeom prst="rect">
            <a:avLst/>
          </a:prstGeom>
          <a:noFill/>
        </p:spPr>
        <p:txBody>
          <a:bodyPr wrap="square" rtlCol="0">
            <a:spAutoFit/>
          </a:bodyPr>
          <a:lstStyle/>
          <a:p>
            <a:r>
              <a:rPr lang="en-AS" dirty="0"/>
              <a:t>Results</a:t>
            </a:r>
            <a:endParaRPr lang="en-US" dirty="0"/>
          </a:p>
        </p:txBody>
      </p:sp>
      <p:pic>
        <p:nvPicPr>
          <p:cNvPr id="3" name="Picture 2">
            <a:extLst>
              <a:ext uri="{FF2B5EF4-FFF2-40B4-BE49-F238E27FC236}">
                <a16:creationId xmlns:a16="http://schemas.microsoft.com/office/drawing/2014/main" id="{D2A38869-9901-53AD-BC84-C23B834620F7}"/>
              </a:ext>
            </a:extLst>
          </p:cNvPr>
          <p:cNvPicPr>
            <a:picLocks noChangeAspect="1"/>
          </p:cNvPicPr>
          <p:nvPr/>
        </p:nvPicPr>
        <p:blipFill>
          <a:blip r:embed="rId3"/>
          <a:stretch>
            <a:fillRect/>
          </a:stretch>
        </p:blipFill>
        <p:spPr>
          <a:xfrm>
            <a:off x="3752850" y="212630"/>
            <a:ext cx="5581650" cy="4718240"/>
          </a:xfrm>
          <a:prstGeom prst="rect">
            <a:avLst/>
          </a:prstGeom>
          <a:ln>
            <a:solidFill>
              <a:schemeClr val="accent5">
                <a:lumMod val="20000"/>
                <a:lumOff val="80000"/>
              </a:schemeClr>
            </a:solidFill>
          </a:ln>
        </p:spPr>
      </p:pic>
      <p:sp>
        <p:nvSpPr>
          <p:cNvPr id="7" name="TextBox 6">
            <a:extLst>
              <a:ext uri="{FF2B5EF4-FFF2-40B4-BE49-F238E27FC236}">
                <a16:creationId xmlns:a16="http://schemas.microsoft.com/office/drawing/2014/main" id="{185225B1-C8FF-1FBB-5BA5-A2070336AB59}"/>
              </a:ext>
            </a:extLst>
          </p:cNvPr>
          <p:cNvSpPr txBox="1"/>
          <p:nvPr/>
        </p:nvSpPr>
        <p:spPr>
          <a:xfrm>
            <a:off x="5834098" y="578085"/>
            <a:ext cx="594360" cy="953881"/>
          </a:xfrm>
          <a:prstGeom prst="rect">
            <a:avLst/>
          </a:prstGeom>
          <a:noFill/>
          <a:ln w="28575">
            <a:solidFill>
              <a:srgbClr val="FFC000"/>
            </a:solidFill>
            <a:prstDash val="lgDashDot"/>
          </a:ln>
        </p:spPr>
        <p:txBody>
          <a:bodyPr wrap="square" rtlCol="0">
            <a:spAutoFit/>
          </a:bodyPr>
          <a:lstStyle/>
          <a:p>
            <a:endParaRPr lang="en-US" dirty="0"/>
          </a:p>
        </p:txBody>
      </p:sp>
      <p:grpSp>
        <p:nvGrpSpPr>
          <p:cNvPr id="8" name="Google Shape;610;p25">
            <a:extLst>
              <a:ext uri="{FF2B5EF4-FFF2-40B4-BE49-F238E27FC236}">
                <a16:creationId xmlns:a16="http://schemas.microsoft.com/office/drawing/2014/main" id="{17E75EF6-426E-69D1-E7BF-0B1DCA8EB98D}"/>
              </a:ext>
            </a:extLst>
          </p:cNvPr>
          <p:cNvGrpSpPr/>
          <p:nvPr/>
        </p:nvGrpSpPr>
        <p:grpSpPr>
          <a:xfrm rot="20117914">
            <a:off x="104669" y="-4355"/>
            <a:ext cx="137234" cy="408478"/>
            <a:chOff x="3270375" y="3436275"/>
            <a:chExt cx="218918" cy="577215"/>
          </a:xfrm>
        </p:grpSpPr>
        <p:sp>
          <p:nvSpPr>
            <p:cNvPr id="9" name="Google Shape;611;p25">
              <a:extLst>
                <a:ext uri="{FF2B5EF4-FFF2-40B4-BE49-F238E27FC236}">
                  <a16:creationId xmlns:a16="http://schemas.microsoft.com/office/drawing/2014/main" id="{BBF5D43D-DDBA-ACEA-54AB-379B50F68276}"/>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0" name="Google Shape;612;p25">
              <a:extLst>
                <a:ext uri="{FF2B5EF4-FFF2-40B4-BE49-F238E27FC236}">
                  <a16:creationId xmlns:a16="http://schemas.microsoft.com/office/drawing/2014/main" id="{DAFDD1E4-EEB2-30D1-EF93-D71745EA331A}"/>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
        <p:nvSpPr>
          <p:cNvPr id="13" name="Text Placeholder 5">
            <a:extLst>
              <a:ext uri="{FF2B5EF4-FFF2-40B4-BE49-F238E27FC236}">
                <a16:creationId xmlns:a16="http://schemas.microsoft.com/office/drawing/2014/main" id="{F46E2A1E-EC4E-B874-7D25-0882A49B79DB}"/>
              </a:ext>
            </a:extLst>
          </p:cNvPr>
          <p:cNvSpPr txBox="1">
            <a:spLocks/>
          </p:cNvSpPr>
          <p:nvPr/>
        </p:nvSpPr>
        <p:spPr>
          <a:xfrm>
            <a:off x="320974" y="871743"/>
            <a:ext cx="2181214" cy="366564"/>
          </a:xfrm>
          <a:prstGeom prst="rect">
            <a:avLst/>
          </a:prstGeom>
        </p:spPr>
        <p:txBody>
          <a:bodyPr lIns="51435" tIns="25718" rIns="51435" bIns="25718">
            <a:noAutofit/>
          </a:bodyPr>
          <a:lstStyle>
            <a:lvl1pPr marL="0" indent="0" algn="l" defTabSz="685783"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a:ea typeface="Open Sans Light" panose="020B0306030504020204" pitchFamily="34" charset="0"/>
                <a:cs typeface="Lato Regular"/>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100" dirty="0">
                <a:solidFill>
                  <a:srgbClr val="000000"/>
                </a:solidFill>
                <a:latin typeface="Arial"/>
                <a:cs typeface="Arial"/>
              </a:rPr>
              <a:t>Adding new Class that not exist on the training data</a:t>
            </a:r>
          </a:p>
        </p:txBody>
      </p:sp>
    </p:spTree>
    <p:extLst>
      <p:ext uri="{BB962C8B-B14F-4D97-AF65-F5344CB8AC3E}">
        <p14:creationId xmlns:p14="http://schemas.microsoft.com/office/powerpoint/2010/main" val="70210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4" name="TextBox 3">
            <a:extLst>
              <a:ext uri="{FF2B5EF4-FFF2-40B4-BE49-F238E27FC236}">
                <a16:creationId xmlns:a16="http://schemas.microsoft.com/office/drawing/2014/main" id="{8B3EF5BB-E79B-0116-214C-E63B17E4B063}"/>
              </a:ext>
            </a:extLst>
          </p:cNvPr>
          <p:cNvSpPr txBox="1"/>
          <p:nvPr/>
        </p:nvSpPr>
        <p:spPr>
          <a:xfrm>
            <a:off x="303299" y="315813"/>
            <a:ext cx="2393604" cy="307777"/>
          </a:xfrm>
          <a:prstGeom prst="rect">
            <a:avLst/>
          </a:prstGeom>
          <a:noFill/>
        </p:spPr>
        <p:txBody>
          <a:bodyPr wrap="none" rtlCol="0">
            <a:spAutoFit/>
          </a:bodyPr>
          <a:lstStyle/>
          <a:p>
            <a:r>
              <a:rPr lang="en-AS" dirty="0"/>
              <a:t>Conclusion and future Work</a:t>
            </a:r>
            <a:endParaRPr lang="en-US" dirty="0"/>
          </a:p>
        </p:txBody>
      </p:sp>
      <p:sp>
        <p:nvSpPr>
          <p:cNvPr id="6" name="TextBox 5">
            <a:extLst>
              <a:ext uri="{FF2B5EF4-FFF2-40B4-BE49-F238E27FC236}">
                <a16:creationId xmlns:a16="http://schemas.microsoft.com/office/drawing/2014/main" id="{8619E418-032C-068C-86BD-C12AA5E13F45}"/>
              </a:ext>
            </a:extLst>
          </p:cNvPr>
          <p:cNvSpPr txBox="1"/>
          <p:nvPr/>
        </p:nvSpPr>
        <p:spPr>
          <a:xfrm>
            <a:off x="575731" y="861163"/>
            <a:ext cx="6791325" cy="738664"/>
          </a:xfrm>
          <a:prstGeom prst="rect">
            <a:avLst/>
          </a:prstGeom>
          <a:noFill/>
        </p:spPr>
        <p:txBody>
          <a:bodyPr wrap="square" rtlCol="0">
            <a:spAutoFit/>
          </a:bodyPr>
          <a:lstStyle/>
          <a:p>
            <a:r>
              <a:rPr lang="en-AS" dirty="0"/>
              <a:t>They </a:t>
            </a:r>
            <a:r>
              <a:rPr lang="en-US" dirty="0"/>
              <a:t>addressed key shortcomings of the existing transfer learning mechanisms for text classification and proposed a novel formulation that transforms it into a generic binary classification problem.</a:t>
            </a:r>
            <a:r>
              <a:rPr lang="en-AS" dirty="0"/>
              <a:t> </a:t>
            </a:r>
            <a:endParaRPr lang="en-US" dirty="0"/>
          </a:p>
        </p:txBody>
      </p:sp>
      <p:sp>
        <p:nvSpPr>
          <p:cNvPr id="7" name="TextBox 6">
            <a:extLst>
              <a:ext uri="{FF2B5EF4-FFF2-40B4-BE49-F238E27FC236}">
                <a16:creationId xmlns:a16="http://schemas.microsoft.com/office/drawing/2014/main" id="{CCA5AA6F-C738-497B-DA64-9E5348BB494E}"/>
              </a:ext>
            </a:extLst>
          </p:cNvPr>
          <p:cNvSpPr txBox="1"/>
          <p:nvPr/>
        </p:nvSpPr>
        <p:spPr>
          <a:xfrm>
            <a:off x="575729" y="1768140"/>
            <a:ext cx="6791325" cy="523220"/>
          </a:xfrm>
          <a:prstGeom prst="rect">
            <a:avLst/>
          </a:prstGeom>
          <a:noFill/>
        </p:spPr>
        <p:txBody>
          <a:bodyPr wrap="square" rtlCol="0">
            <a:spAutoFit/>
          </a:bodyPr>
          <a:lstStyle/>
          <a:p>
            <a:r>
              <a:rPr lang="en-US" dirty="0"/>
              <a:t>The proposed TARS architecture captures the similarity between an input text and the task label to per- form text classification.</a:t>
            </a:r>
            <a:r>
              <a:rPr lang="en-AS" dirty="0"/>
              <a:t> </a:t>
            </a:r>
            <a:endParaRPr lang="en-US" dirty="0"/>
          </a:p>
        </p:txBody>
      </p:sp>
      <p:sp>
        <p:nvSpPr>
          <p:cNvPr id="8" name="TextBox 7">
            <a:extLst>
              <a:ext uri="{FF2B5EF4-FFF2-40B4-BE49-F238E27FC236}">
                <a16:creationId xmlns:a16="http://schemas.microsoft.com/office/drawing/2014/main" id="{9C6B484B-9618-DCFA-ACB6-E9AAB902B243}"/>
              </a:ext>
            </a:extLst>
          </p:cNvPr>
          <p:cNvSpPr txBox="1"/>
          <p:nvPr/>
        </p:nvSpPr>
        <p:spPr>
          <a:xfrm>
            <a:off x="575730" y="2373836"/>
            <a:ext cx="6791325" cy="738664"/>
          </a:xfrm>
          <a:prstGeom prst="rect">
            <a:avLst/>
          </a:prstGeom>
          <a:noFill/>
        </p:spPr>
        <p:txBody>
          <a:bodyPr wrap="square" rtlCol="0">
            <a:spAutoFit/>
          </a:bodyPr>
          <a:lstStyle/>
          <a:p>
            <a:r>
              <a:rPr lang="en-US" dirty="0"/>
              <a:t>The</a:t>
            </a:r>
            <a:r>
              <a:rPr lang="en-AS" dirty="0"/>
              <a:t>y </a:t>
            </a:r>
            <a:r>
              <a:rPr lang="en-US" dirty="0"/>
              <a:t>showed that TARS is capable of making zero-shot predictions in multiple text classification tasks, and adapts to a new do- main faster than competitive baseline models in few-shot learning settings</a:t>
            </a:r>
          </a:p>
        </p:txBody>
      </p:sp>
      <p:sp>
        <p:nvSpPr>
          <p:cNvPr id="9" name="TextBox 8">
            <a:extLst>
              <a:ext uri="{FF2B5EF4-FFF2-40B4-BE49-F238E27FC236}">
                <a16:creationId xmlns:a16="http://schemas.microsoft.com/office/drawing/2014/main" id="{5D5DE710-05C4-895C-2DD8-66C2A7626546}"/>
              </a:ext>
            </a:extLst>
          </p:cNvPr>
          <p:cNvSpPr txBox="1"/>
          <p:nvPr/>
        </p:nvSpPr>
        <p:spPr>
          <a:xfrm>
            <a:off x="608673" y="3190501"/>
            <a:ext cx="6791325" cy="1384995"/>
          </a:xfrm>
          <a:prstGeom prst="rect">
            <a:avLst/>
          </a:prstGeom>
          <a:noFill/>
        </p:spPr>
        <p:txBody>
          <a:bodyPr wrap="square" rtlCol="0">
            <a:spAutoFit/>
          </a:bodyPr>
          <a:lstStyle/>
          <a:p>
            <a:r>
              <a:rPr lang="en-US" dirty="0"/>
              <a:t>The proposed model also generalizes the text classification task to the extent that a single model can perform well on multiple text classification tasks simultaneously.</a:t>
            </a:r>
            <a:endParaRPr lang="en-AS" dirty="0"/>
          </a:p>
          <a:p>
            <a:r>
              <a:rPr lang="en-AS" dirty="0"/>
              <a:t>- </a:t>
            </a:r>
            <a:r>
              <a:rPr lang="en-US" dirty="0"/>
              <a:t>optimizing the computational complexity of TARS</a:t>
            </a:r>
            <a:endParaRPr lang="en-AS" dirty="0"/>
          </a:p>
          <a:p>
            <a:r>
              <a:rPr lang="en-US" dirty="0"/>
              <a:t>-  reducing computational complexity is by exploring architectural choices of transformer encoder</a:t>
            </a:r>
            <a:r>
              <a:rPr lang="en-AS" dirty="0"/>
              <a:t>.</a:t>
            </a:r>
            <a:r>
              <a:rPr lang="en-US" dirty="0"/>
              <a:t> e.g. using complementary lighter transformer encoders, or applying model pruning</a:t>
            </a:r>
          </a:p>
        </p:txBody>
      </p:sp>
      <p:grpSp>
        <p:nvGrpSpPr>
          <p:cNvPr id="12" name="Google Shape;610;p25">
            <a:extLst>
              <a:ext uri="{FF2B5EF4-FFF2-40B4-BE49-F238E27FC236}">
                <a16:creationId xmlns:a16="http://schemas.microsoft.com/office/drawing/2014/main" id="{A98DCC71-310E-4A2E-D1D8-1464C7D0584C}"/>
              </a:ext>
            </a:extLst>
          </p:cNvPr>
          <p:cNvGrpSpPr/>
          <p:nvPr/>
        </p:nvGrpSpPr>
        <p:grpSpPr>
          <a:xfrm rot="20117914">
            <a:off x="104669" y="-4355"/>
            <a:ext cx="137234" cy="408478"/>
            <a:chOff x="3270375" y="3436275"/>
            <a:chExt cx="218918" cy="577215"/>
          </a:xfrm>
        </p:grpSpPr>
        <p:sp>
          <p:nvSpPr>
            <p:cNvPr id="13" name="Google Shape;611;p25">
              <a:extLst>
                <a:ext uri="{FF2B5EF4-FFF2-40B4-BE49-F238E27FC236}">
                  <a16:creationId xmlns:a16="http://schemas.microsoft.com/office/drawing/2014/main" id="{B28E5DCC-53DD-A755-73BB-3C05E8A9F718}"/>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4" name="Google Shape;612;p25">
              <a:extLst>
                <a:ext uri="{FF2B5EF4-FFF2-40B4-BE49-F238E27FC236}">
                  <a16:creationId xmlns:a16="http://schemas.microsoft.com/office/drawing/2014/main" id="{EA416AE4-EF60-C1C2-623D-B989DE8155A9}"/>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Tree>
    <p:extLst>
      <p:ext uri="{BB962C8B-B14F-4D97-AF65-F5344CB8AC3E}">
        <p14:creationId xmlns:p14="http://schemas.microsoft.com/office/powerpoint/2010/main" val="422143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49" name="TextBox 48">
            <a:extLst>
              <a:ext uri="{FF2B5EF4-FFF2-40B4-BE49-F238E27FC236}">
                <a16:creationId xmlns:a16="http://schemas.microsoft.com/office/drawing/2014/main" id="{F31B367D-9568-0D03-1698-3E3A065E6933}"/>
              </a:ext>
            </a:extLst>
          </p:cNvPr>
          <p:cNvSpPr txBox="1"/>
          <p:nvPr/>
        </p:nvSpPr>
        <p:spPr>
          <a:xfrm>
            <a:off x="303299" y="315813"/>
            <a:ext cx="1149674" cy="307777"/>
          </a:xfrm>
          <a:prstGeom prst="rect">
            <a:avLst/>
          </a:prstGeom>
          <a:noFill/>
        </p:spPr>
        <p:txBody>
          <a:bodyPr wrap="none" rtlCol="0">
            <a:spAutoFit/>
          </a:bodyPr>
          <a:lstStyle/>
          <a:p>
            <a:r>
              <a:rPr lang="en-AS" dirty="0"/>
              <a:t>References </a:t>
            </a:r>
            <a:endParaRPr lang="en-US" dirty="0"/>
          </a:p>
        </p:txBody>
      </p:sp>
      <p:sp>
        <p:nvSpPr>
          <p:cNvPr id="50" name="TextBox 49">
            <a:extLst>
              <a:ext uri="{FF2B5EF4-FFF2-40B4-BE49-F238E27FC236}">
                <a16:creationId xmlns:a16="http://schemas.microsoft.com/office/drawing/2014/main" id="{92A74E93-51A7-D339-9776-D7258D4536D7}"/>
              </a:ext>
            </a:extLst>
          </p:cNvPr>
          <p:cNvSpPr txBox="1"/>
          <p:nvPr/>
        </p:nvSpPr>
        <p:spPr>
          <a:xfrm>
            <a:off x="256171" y="891546"/>
            <a:ext cx="4461478" cy="1318118"/>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hlinkClick r:id="rId3"/>
              </a:rPr>
              <a:t>https://aclanthology.org/2020.coling-main.285.pdf</a:t>
            </a:r>
            <a:endParaRPr lang="en-AS" dirty="0"/>
          </a:p>
          <a:p>
            <a:pPr marL="285750" indent="-285750">
              <a:lnSpc>
                <a:spcPct val="200000"/>
              </a:lnSpc>
              <a:buFont typeface="Arial" panose="020B0604020202020204" pitchFamily="34" charset="0"/>
              <a:buChar char="•"/>
            </a:pPr>
            <a:r>
              <a:rPr lang="en-US" dirty="0">
                <a:hlinkClick r:id="rId4"/>
              </a:rPr>
              <a:t>https://joeddav.github.io/blog/2020/05/29/ZSL.html</a:t>
            </a:r>
            <a:endParaRPr lang="en-AS" dirty="0"/>
          </a:p>
          <a:p>
            <a:pPr marL="285750" indent="-285750">
              <a:lnSpc>
                <a:spcPct val="200000"/>
              </a:lnSpc>
              <a:buFont typeface="Arial" panose="020B0604020202020204" pitchFamily="34" charset="0"/>
              <a:buChar char="•"/>
            </a:pPr>
            <a:r>
              <a:rPr lang="en-US" dirty="0"/>
              <a:t>https://github.com/flairNLP/flair</a:t>
            </a:r>
          </a:p>
        </p:txBody>
      </p:sp>
    </p:spTree>
    <p:extLst>
      <p:ext uri="{BB962C8B-B14F-4D97-AF65-F5344CB8AC3E}">
        <p14:creationId xmlns:p14="http://schemas.microsoft.com/office/powerpoint/2010/main" val="1524251269"/>
      </p:ext>
    </p:extLst>
  </p:cSld>
  <p:clrMapOvr>
    <a:masterClrMapping/>
  </p:clrMapOvr>
</p:sld>
</file>

<file path=ppt/theme/theme1.xml><?xml version="1.0" encoding="utf-8"?>
<a:theme xmlns:a="http://schemas.openxmlformats.org/drawingml/2006/main" name="Lettering Grid MK Plan by Slidesgo">
  <a:themeElements>
    <a:clrScheme name="Simple Light">
      <a:dk1>
        <a:srgbClr val="000000"/>
      </a:dk1>
      <a:lt1>
        <a:srgbClr val="FFFFFF"/>
      </a:lt1>
      <a:dk2>
        <a:srgbClr val="EFEFEF"/>
      </a:dk2>
      <a:lt2>
        <a:srgbClr val="FFD966"/>
      </a:lt2>
      <a:accent1>
        <a:srgbClr val="EA9999"/>
      </a:accent1>
      <a:accent2>
        <a:srgbClr val="E06666"/>
      </a:accent2>
      <a:accent3>
        <a:srgbClr val="EFEFEF"/>
      </a:accent3>
      <a:accent4>
        <a:srgbClr val="FFD966"/>
      </a:accent4>
      <a:accent5>
        <a:srgbClr val="EA9999"/>
      </a:accent5>
      <a:accent6>
        <a:srgbClr val="E0666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789</Words>
  <Application>Microsoft Office PowerPoint</Application>
  <PresentationFormat>On-screen Show (16:9)</PresentationFormat>
  <Paragraphs>110</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Lato</vt:lpstr>
      <vt:lpstr>Yanone Kaffeesatz</vt:lpstr>
      <vt:lpstr>Rochester</vt:lpstr>
      <vt:lpstr>Comfortaa</vt:lpstr>
      <vt:lpstr>Lato Light</vt:lpstr>
      <vt:lpstr>Arimo</vt:lpstr>
      <vt:lpstr>Arial</vt:lpstr>
      <vt:lpstr>Permanent Marker</vt:lpstr>
      <vt:lpstr>Patrick Hand SC</vt:lpstr>
      <vt:lpstr>Timeless</vt:lpstr>
      <vt:lpstr>Leckerli One</vt:lpstr>
      <vt:lpstr>Short Stack</vt:lpstr>
      <vt:lpstr>Lettering Grid MK Plan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Few Shot</dc:title>
  <dc:creator>Queen</dc:creator>
  <cp:lastModifiedBy>Mahmoud AboEl-Wfa</cp:lastModifiedBy>
  <cp:revision>9</cp:revision>
  <dcterms:modified xsi:type="dcterms:W3CDTF">2022-07-03T06:33:27Z</dcterms:modified>
</cp:coreProperties>
</file>